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75" r:id="rId3"/>
    <p:sldId id="257" r:id="rId4"/>
    <p:sldId id="284" r:id="rId5"/>
    <p:sldId id="309" r:id="rId6"/>
    <p:sldId id="291" r:id="rId7"/>
    <p:sldId id="278" r:id="rId8"/>
    <p:sldId id="310" r:id="rId9"/>
    <p:sldId id="311" r:id="rId10"/>
    <p:sldId id="301" r:id="rId11"/>
    <p:sldId id="312" r:id="rId12"/>
    <p:sldId id="315" r:id="rId13"/>
    <p:sldId id="316" r:id="rId14"/>
    <p:sldId id="317" r:id="rId15"/>
    <p:sldId id="318" r:id="rId16"/>
    <p:sldId id="285" r:id="rId17"/>
    <p:sldId id="339" r:id="rId18"/>
    <p:sldId id="281" r:id="rId19"/>
    <p:sldId id="290" r:id="rId20"/>
    <p:sldId id="307" r:id="rId21"/>
    <p:sldId id="342" r:id="rId22"/>
    <p:sldId id="343" r:id="rId23"/>
    <p:sldId id="344" r:id="rId24"/>
    <p:sldId id="351" r:id="rId25"/>
    <p:sldId id="286" r:id="rId26"/>
    <p:sldId id="349" r:id="rId27"/>
    <p:sldId id="350" r:id="rId28"/>
    <p:sldId id="346" r:id="rId29"/>
    <p:sldId id="347" r:id="rId30"/>
    <p:sldId id="352" r:id="rId31"/>
    <p:sldId id="272" r:id="rId32"/>
    <p:sldId id="356" r:id="rId33"/>
    <p:sldId id="354" r:id="rId34"/>
    <p:sldId id="355" r:id="rId35"/>
    <p:sldId id="353" r:id="rId36"/>
  </p:sldIdLst>
  <p:sldSz cx="5765800" cy="3244850"/>
  <p:notesSz cx="5765800" cy="32448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714"/>
    <a:srgbClr val="B2CDB9"/>
    <a:srgbClr val="9CC3E6"/>
    <a:srgbClr val="005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06"/>
    <p:restoredTop sz="96208"/>
  </p:normalViewPr>
  <p:slideViewPr>
    <p:cSldViewPr>
      <p:cViewPr varScale="1">
        <p:scale>
          <a:sx n="226" d="100"/>
          <a:sy n="226" d="100"/>
        </p:scale>
        <p:origin x="176" y="440"/>
      </p:cViewPr>
      <p:guideLst>
        <p:guide orient="horz" pos="2880"/>
        <p:guide pos="2152"/>
      </p:guideLst>
    </p:cSldViewPr>
  </p:slideViewPr>
  <p:outlineViewPr>
    <p:cViewPr>
      <p:scale>
        <a:sx n="33" d="100"/>
        <a:sy n="33" d="100"/>
      </p:scale>
      <p:origin x="0" y="0"/>
    </p:cViewPr>
  </p:outlineViewPr>
  <p:notesTextViewPr>
    <p:cViewPr>
      <p:scale>
        <a:sx n="20" d="100"/>
        <a:sy n="2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498725" cy="16192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265488" y="0"/>
            <a:ext cx="2498725" cy="161925"/>
          </a:xfrm>
          <a:prstGeom prst="rect">
            <a:avLst/>
          </a:prstGeom>
        </p:spPr>
        <p:txBody>
          <a:bodyPr vert="horz" lIns="91440" tIns="45720" rIns="91440" bIns="45720" rtlCol="0"/>
          <a:lstStyle>
            <a:lvl1pPr algn="r">
              <a:defRPr sz="1200"/>
            </a:lvl1pPr>
          </a:lstStyle>
          <a:p>
            <a:fld id="{A1C8BBD6-B3AD-AE4A-84F4-77627F907B4D}" type="datetimeFigureOut">
              <a:rPr lang="it-IT" smtClean="0"/>
              <a:t>19/02/24</a:t>
            </a:fld>
            <a:endParaRPr lang="it-IT"/>
          </a:p>
        </p:txBody>
      </p:sp>
      <p:sp>
        <p:nvSpPr>
          <p:cNvPr id="4" name="Segnaposto immagine diapositiva 3"/>
          <p:cNvSpPr>
            <a:spLocks noGrp="1" noRot="1" noChangeAspect="1"/>
          </p:cNvSpPr>
          <p:nvPr>
            <p:ph type="sldImg" idx="2"/>
          </p:nvPr>
        </p:nvSpPr>
        <p:spPr>
          <a:xfrm>
            <a:off x="1911350" y="406400"/>
            <a:ext cx="1943100" cy="1093788"/>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576263" y="1562100"/>
            <a:ext cx="4613275" cy="12779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3082925"/>
            <a:ext cx="2498725" cy="161925"/>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265488" y="3082925"/>
            <a:ext cx="2498725" cy="161925"/>
          </a:xfrm>
          <a:prstGeom prst="rect">
            <a:avLst/>
          </a:prstGeom>
        </p:spPr>
        <p:txBody>
          <a:bodyPr vert="horz" lIns="91440" tIns="45720" rIns="91440" bIns="45720" rtlCol="0" anchor="b"/>
          <a:lstStyle>
            <a:lvl1pPr algn="r">
              <a:defRPr sz="1200"/>
            </a:lvl1pPr>
          </a:lstStyle>
          <a:p>
            <a:fld id="{FF4459A6-6B88-9A4E-AE34-0A6C6FB21AA7}" type="slidenum">
              <a:rPr lang="it-IT" smtClean="0"/>
              <a:t>‹N›</a:t>
            </a:fld>
            <a:endParaRPr lang="it-IT"/>
          </a:p>
        </p:txBody>
      </p:sp>
    </p:spTree>
    <p:extLst>
      <p:ext uri="{BB962C8B-B14F-4D97-AF65-F5344CB8AC3E}">
        <p14:creationId xmlns:p14="http://schemas.microsoft.com/office/powerpoint/2010/main" val="1069392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FF4459A6-6B88-9A4E-AE34-0A6C6FB21AA7}" type="slidenum">
              <a:rPr lang="it-IT" smtClean="0"/>
              <a:t>1</a:t>
            </a:fld>
            <a:endParaRPr lang="it-IT"/>
          </a:p>
        </p:txBody>
      </p:sp>
    </p:spTree>
    <p:extLst>
      <p:ext uri="{BB962C8B-B14F-4D97-AF65-F5344CB8AC3E}">
        <p14:creationId xmlns:p14="http://schemas.microsoft.com/office/powerpoint/2010/main" val="1004283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Slide extra con come sono state scelte le soglie e su come funzionano le misure scelte</a:t>
            </a:r>
          </a:p>
        </p:txBody>
      </p:sp>
      <p:sp>
        <p:nvSpPr>
          <p:cNvPr id="4" name="Segnaposto numero diapositiva 3"/>
          <p:cNvSpPr>
            <a:spLocks noGrp="1"/>
          </p:cNvSpPr>
          <p:nvPr>
            <p:ph type="sldNum" sz="quarter" idx="5"/>
          </p:nvPr>
        </p:nvSpPr>
        <p:spPr/>
        <p:txBody>
          <a:bodyPr/>
          <a:lstStyle/>
          <a:p>
            <a:fld id="{FF4459A6-6B88-9A4E-AE34-0A6C6FB21AA7}" type="slidenum">
              <a:rPr lang="it-IT" smtClean="0"/>
              <a:t>35</a:t>
            </a:fld>
            <a:endParaRPr lang="it-IT"/>
          </a:p>
        </p:txBody>
      </p:sp>
    </p:spTree>
    <p:extLst>
      <p:ext uri="{BB962C8B-B14F-4D97-AF65-F5344CB8AC3E}">
        <p14:creationId xmlns:p14="http://schemas.microsoft.com/office/powerpoint/2010/main" val="37089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Slide extra con come sono state scelte le soglie e su come funzionano le misure scelte</a:t>
            </a:r>
          </a:p>
        </p:txBody>
      </p:sp>
      <p:sp>
        <p:nvSpPr>
          <p:cNvPr id="4" name="Segnaposto numero diapositiva 3"/>
          <p:cNvSpPr>
            <a:spLocks noGrp="1"/>
          </p:cNvSpPr>
          <p:nvPr>
            <p:ph type="sldNum" sz="quarter" idx="5"/>
          </p:nvPr>
        </p:nvSpPr>
        <p:spPr/>
        <p:txBody>
          <a:bodyPr/>
          <a:lstStyle/>
          <a:p>
            <a:fld id="{FF4459A6-6B88-9A4E-AE34-0A6C6FB21AA7}" type="slidenum">
              <a:rPr lang="it-IT" smtClean="0"/>
              <a:t>10</a:t>
            </a:fld>
            <a:endParaRPr lang="it-IT"/>
          </a:p>
        </p:txBody>
      </p:sp>
    </p:spTree>
    <p:extLst>
      <p:ext uri="{BB962C8B-B14F-4D97-AF65-F5344CB8AC3E}">
        <p14:creationId xmlns:p14="http://schemas.microsoft.com/office/powerpoint/2010/main" val="424180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A0E3A-153E-4C0C-A3EB-E0F13A3ADE9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D765B50-82F3-B2CD-2A9E-A7223D089BE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4DD3194-5FA6-841C-7C45-20BDF2E12BA8}"/>
              </a:ext>
            </a:extLst>
          </p:cNvPr>
          <p:cNvSpPr>
            <a:spLocks noGrp="1"/>
          </p:cNvSpPr>
          <p:nvPr>
            <p:ph type="body" idx="1"/>
          </p:nvPr>
        </p:nvSpPr>
        <p:spPr/>
        <p:txBody>
          <a:bodyPr/>
          <a:lstStyle/>
          <a:p>
            <a:r>
              <a:rPr lang="it-IT"/>
              <a:t>Slide extra con come sono state scelte le soglie e su come funzionano le misure scelte</a:t>
            </a:r>
          </a:p>
        </p:txBody>
      </p:sp>
      <p:sp>
        <p:nvSpPr>
          <p:cNvPr id="4" name="Segnaposto numero diapositiva 3">
            <a:extLst>
              <a:ext uri="{FF2B5EF4-FFF2-40B4-BE49-F238E27FC236}">
                <a16:creationId xmlns:a16="http://schemas.microsoft.com/office/drawing/2014/main" id="{CC59E566-F497-9154-4314-B33D2302A012}"/>
              </a:ext>
            </a:extLst>
          </p:cNvPr>
          <p:cNvSpPr>
            <a:spLocks noGrp="1"/>
          </p:cNvSpPr>
          <p:nvPr>
            <p:ph type="sldNum" sz="quarter" idx="5"/>
          </p:nvPr>
        </p:nvSpPr>
        <p:spPr/>
        <p:txBody>
          <a:bodyPr/>
          <a:lstStyle/>
          <a:p>
            <a:fld id="{FF4459A6-6B88-9A4E-AE34-0A6C6FB21AA7}" type="slidenum">
              <a:rPr lang="it-IT" smtClean="0"/>
              <a:t>11</a:t>
            </a:fld>
            <a:endParaRPr lang="it-IT"/>
          </a:p>
        </p:txBody>
      </p:sp>
    </p:spTree>
    <p:extLst>
      <p:ext uri="{BB962C8B-B14F-4D97-AF65-F5344CB8AC3E}">
        <p14:creationId xmlns:p14="http://schemas.microsoft.com/office/powerpoint/2010/main" val="71731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1FC31-00D6-59A4-DDF5-7BC501DD450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DCE8F1-4A4A-51C3-F7F3-D48F8DD5165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983165D-1F28-4166-C39C-BB0737563A5F}"/>
              </a:ext>
            </a:extLst>
          </p:cNvPr>
          <p:cNvSpPr>
            <a:spLocks noGrp="1"/>
          </p:cNvSpPr>
          <p:nvPr>
            <p:ph type="body" idx="1"/>
          </p:nvPr>
        </p:nvSpPr>
        <p:spPr/>
        <p:txBody>
          <a:bodyPr/>
          <a:lstStyle/>
          <a:p>
            <a:r>
              <a:rPr lang="it-IT"/>
              <a:t>Slide extra con come sono state scelte le soglie e su come funzionano le misure scelte</a:t>
            </a:r>
          </a:p>
        </p:txBody>
      </p:sp>
      <p:sp>
        <p:nvSpPr>
          <p:cNvPr id="4" name="Segnaposto numero diapositiva 3">
            <a:extLst>
              <a:ext uri="{FF2B5EF4-FFF2-40B4-BE49-F238E27FC236}">
                <a16:creationId xmlns:a16="http://schemas.microsoft.com/office/drawing/2014/main" id="{86D6AAD2-6B2D-ED1A-0AC2-F4C884B8E5C8}"/>
              </a:ext>
            </a:extLst>
          </p:cNvPr>
          <p:cNvSpPr>
            <a:spLocks noGrp="1"/>
          </p:cNvSpPr>
          <p:nvPr>
            <p:ph type="sldNum" sz="quarter" idx="5"/>
          </p:nvPr>
        </p:nvSpPr>
        <p:spPr/>
        <p:txBody>
          <a:bodyPr/>
          <a:lstStyle/>
          <a:p>
            <a:fld id="{FF4459A6-6B88-9A4E-AE34-0A6C6FB21AA7}" type="slidenum">
              <a:rPr lang="it-IT" smtClean="0"/>
              <a:t>20</a:t>
            </a:fld>
            <a:endParaRPr lang="it-IT"/>
          </a:p>
        </p:txBody>
      </p:sp>
    </p:spTree>
    <p:extLst>
      <p:ext uri="{BB962C8B-B14F-4D97-AF65-F5344CB8AC3E}">
        <p14:creationId xmlns:p14="http://schemas.microsoft.com/office/powerpoint/2010/main" val="596650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Slide extra con come sono state scelte le soglie e su come funzionano le misure scelte</a:t>
            </a:r>
          </a:p>
        </p:txBody>
      </p:sp>
      <p:sp>
        <p:nvSpPr>
          <p:cNvPr id="4" name="Segnaposto numero diapositiva 3"/>
          <p:cNvSpPr>
            <a:spLocks noGrp="1"/>
          </p:cNvSpPr>
          <p:nvPr>
            <p:ph type="sldNum" sz="quarter" idx="5"/>
          </p:nvPr>
        </p:nvSpPr>
        <p:spPr/>
        <p:txBody>
          <a:bodyPr/>
          <a:lstStyle/>
          <a:p>
            <a:fld id="{FF4459A6-6B88-9A4E-AE34-0A6C6FB21AA7}" type="slidenum">
              <a:rPr lang="it-IT" smtClean="0"/>
              <a:t>26</a:t>
            </a:fld>
            <a:endParaRPr lang="it-IT"/>
          </a:p>
        </p:txBody>
      </p:sp>
    </p:spTree>
    <p:extLst>
      <p:ext uri="{BB962C8B-B14F-4D97-AF65-F5344CB8AC3E}">
        <p14:creationId xmlns:p14="http://schemas.microsoft.com/office/powerpoint/2010/main" val="424180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320BB-B10E-1F49-32BC-6EE428CB65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8800A2B-3F41-E495-0A75-20B3336F19B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5CAA80E-E9A6-EE5A-F267-ED89C17B1A0D}"/>
              </a:ext>
            </a:extLst>
          </p:cNvPr>
          <p:cNvSpPr>
            <a:spLocks noGrp="1"/>
          </p:cNvSpPr>
          <p:nvPr>
            <p:ph type="body" idx="1"/>
          </p:nvPr>
        </p:nvSpPr>
        <p:spPr/>
        <p:txBody>
          <a:bodyPr/>
          <a:lstStyle/>
          <a:p>
            <a:r>
              <a:rPr lang="it-IT"/>
              <a:t>Slide extra con come sono state scelte le soglie e su come funzionano le misure scelte</a:t>
            </a:r>
          </a:p>
        </p:txBody>
      </p:sp>
      <p:sp>
        <p:nvSpPr>
          <p:cNvPr id="4" name="Segnaposto numero diapositiva 3">
            <a:extLst>
              <a:ext uri="{FF2B5EF4-FFF2-40B4-BE49-F238E27FC236}">
                <a16:creationId xmlns:a16="http://schemas.microsoft.com/office/drawing/2014/main" id="{3449EEAA-B81E-EF93-1E51-405E18B3638F}"/>
              </a:ext>
            </a:extLst>
          </p:cNvPr>
          <p:cNvSpPr>
            <a:spLocks noGrp="1"/>
          </p:cNvSpPr>
          <p:nvPr>
            <p:ph type="sldNum" sz="quarter" idx="5"/>
          </p:nvPr>
        </p:nvSpPr>
        <p:spPr/>
        <p:txBody>
          <a:bodyPr/>
          <a:lstStyle/>
          <a:p>
            <a:fld id="{FF4459A6-6B88-9A4E-AE34-0A6C6FB21AA7}" type="slidenum">
              <a:rPr lang="it-IT" smtClean="0"/>
              <a:t>27</a:t>
            </a:fld>
            <a:endParaRPr lang="it-IT"/>
          </a:p>
        </p:txBody>
      </p:sp>
    </p:spTree>
    <p:extLst>
      <p:ext uri="{BB962C8B-B14F-4D97-AF65-F5344CB8AC3E}">
        <p14:creationId xmlns:p14="http://schemas.microsoft.com/office/powerpoint/2010/main" val="965927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F4459A6-6B88-9A4E-AE34-0A6C6FB21AA7}" type="slidenum">
              <a:rPr lang="it-IT" smtClean="0"/>
              <a:t>30</a:t>
            </a:fld>
            <a:endParaRPr lang="it-IT"/>
          </a:p>
        </p:txBody>
      </p:sp>
    </p:spTree>
    <p:extLst>
      <p:ext uri="{BB962C8B-B14F-4D97-AF65-F5344CB8AC3E}">
        <p14:creationId xmlns:p14="http://schemas.microsoft.com/office/powerpoint/2010/main" val="253230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Slide extra con come sono state scelte le soglie e su come funzionano le misure scelte</a:t>
            </a:r>
          </a:p>
        </p:txBody>
      </p:sp>
      <p:sp>
        <p:nvSpPr>
          <p:cNvPr id="4" name="Segnaposto numero diapositiva 3"/>
          <p:cNvSpPr>
            <a:spLocks noGrp="1"/>
          </p:cNvSpPr>
          <p:nvPr>
            <p:ph type="sldNum" sz="quarter" idx="5"/>
          </p:nvPr>
        </p:nvSpPr>
        <p:spPr/>
        <p:txBody>
          <a:bodyPr/>
          <a:lstStyle/>
          <a:p>
            <a:fld id="{FF4459A6-6B88-9A4E-AE34-0A6C6FB21AA7}" type="slidenum">
              <a:rPr lang="it-IT" smtClean="0"/>
              <a:t>33</a:t>
            </a:fld>
            <a:endParaRPr lang="it-IT"/>
          </a:p>
        </p:txBody>
      </p:sp>
    </p:spTree>
    <p:extLst>
      <p:ext uri="{BB962C8B-B14F-4D97-AF65-F5344CB8AC3E}">
        <p14:creationId xmlns:p14="http://schemas.microsoft.com/office/powerpoint/2010/main" val="3500300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Slide extra con come sono state scelte le soglie e su come funzionano le misure scelte</a:t>
            </a:r>
          </a:p>
        </p:txBody>
      </p:sp>
      <p:sp>
        <p:nvSpPr>
          <p:cNvPr id="4" name="Segnaposto numero diapositiva 3"/>
          <p:cNvSpPr>
            <a:spLocks noGrp="1"/>
          </p:cNvSpPr>
          <p:nvPr>
            <p:ph type="sldNum" sz="quarter" idx="5"/>
          </p:nvPr>
        </p:nvSpPr>
        <p:spPr/>
        <p:txBody>
          <a:bodyPr/>
          <a:lstStyle/>
          <a:p>
            <a:fld id="{FF4459A6-6B88-9A4E-AE34-0A6C6FB21AA7}" type="slidenum">
              <a:rPr lang="it-IT" smtClean="0"/>
              <a:t>34</a:t>
            </a:fld>
            <a:endParaRPr lang="it-IT"/>
          </a:p>
        </p:txBody>
      </p:sp>
    </p:spTree>
    <p:extLst>
      <p:ext uri="{BB962C8B-B14F-4D97-AF65-F5344CB8AC3E}">
        <p14:creationId xmlns:p14="http://schemas.microsoft.com/office/powerpoint/2010/main" val="1144622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2435" y="1005903"/>
            <a:ext cx="4900930" cy="68141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864870" y="1817116"/>
            <a:ext cx="4036060" cy="8112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838386"/>
                </a:solidFill>
                <a:latin typeface="Tahoma"/>
                <a:cs typeface="Tahoma"/>
              </a:defRPr>
            </a:lvl1pPr>
          </a:lstStyle>
          <a:p>
            <a:pPr marL="12700">
              <a:lnSpc>
                <a:spcPct val="100000"/>
              </a:lnSpc>
              <a:spcBef>
                <a:spcPts val="190"/>
              </a:spcBef>
            </a:pPr>
            <a:r>
              <a:rPr spc="35"/>
              <a:t>TY.Qi</a:t>
            </a:r>
            <a:r>
              <a:rPr spc="204"/>
              <a:t> </a:t>
            </a:r>
            <a:r>
              <a:rPr spc="5"/>
              <a:t>(Sun </a:t>
            </a:r>
            <a:r>
              <a:rPr spc="-5"/>
              <a:t>Yat-sen</a:t>
            </a:r>
            <a:r>
              <a:rPr spc="10"/>
              <a:t> </a:t>
            </a:r>
            <a:r>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2/19/24</a:t>
            </a:fld>
            <a:endParaRPr lang="en-US"/>
          </a:p>
        </p:txBody>
      </p:sp>
      <p:sp>
        <p:nvSpPr>
          <p:cNvPr id="6" name="Holder 6"/>
          <p:cNvSpPr>
            <a:spLocks noGrp="1"/>
          </p:cNvSpPr>
          <p:nvPr>
            <p:ph type="sldNum" sz="quarter" idx="7"/>
          </p:nvPr>
        </p:nvSpPr>
        <p:spPr/>
        <p:txBody>
          <a:bodyPr lIns="0" tIns="0" rIns="0" bIns="0"/>
          <a:lstStyle>
            <a:lvl1pPr>
              <a:defRPr sz="600" b="0" i="0">
                <a:solidFill>
                  <a:srgbClr val="838386"/>
                </a:solidFill>
                <a:latin typeface="Tahoma"/>
                <a:cs typeface="Tahoma"/>
              </a:defRPr>
            </a:lvl1pPr>
          </a:lstStyle>
          <a:p>
            <a:pPr marL="38100">
              <a:lnSpc>
                <a:spcPct val="100000"/>
              </a:lnSpc>
              <a:spcBef>
                <a:spcPts val="190"/>
              </a:spcBef>
            </a:pPr>
            <a:fld id="{81D60167-4931-47E6-BA6A-407CBD079E47}" type="slidenum">
              <a:rPr spc="-15"/>
              <a:t>‹N›</a:t>
            </a:fld>
            <a:r>
              <a:rPr spc="175"/>
              <a:t> </a:t>
            </a:r>
            <a:r>
              <a:rPr spc="-15"/>
              <a:t>12</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838386"/>
                </a:solidFill>
                <a:latin typeface="Tahoma"/>
                <a:cs typeface="Tahoma"/>
              </a:defRPr>
            </a:lvl1pPr>
          </a:lstStyle>
          <a:p>
            <a:pPr marL="12700">
              <a:lnSpc>
                <a:spcPct val="100000"/>
              </a:lnSpc>
              <a:spcBef>
                <a:spcPts val="190"/>
              </a:spcBef>
            </a:pPr>
            <a:r>
              <a:rPr spc="35"/>
              <a:t>TY.Qi</a:t>
            </a:r>
            <a:r>
              <a:rPr spc="204"/>
              <a:t> </a:t>
            </a:r>
            <a:r>
              <a:rPr spc="5"/>
              <a:t>(Sun </a:t>
            </a:r>
            <a:r>
              <a:rPr spc="-5"/>
              <a:t>Yat-sen</a:t>
            </a:r>
            <a:r>
              <a:rPr spc="10"/>
              <a:t> </a:t>
            </a:r>
            <a:r>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2/19/24</a:t>
            </a:fld>
            <a:endParaRPr lang="en-US"/>
          </a:p>
        </p:txBody>
      </p:sp>
      <p:sp>
        <p:nvSpPr>
          <p:cNvPr id="6" name="Holder 6"/>
          <p:cNvSpPr>
            <a:spLocks noGrp="1"/>
          </p:cNvSpPr>
          <p:nvPr>
            <p:ph type="sldNum" sz="quarter" idx="7"/>
          </p:nvPr>
        </p:nvSpPr>
        <p:spPr/>
        <p:txBody>
          <a:bodyPr lIns="0" tIns="0" rIns="0" bIns="0"/>
          <a:lstStyle>
            <a:lvl1pPr>
              <a:defRPr sz="600" b="0" i="0">
                <a:solidFill>
                  <a:srgbClr val="838386"/>
                </a:solidFill>
                <a:latin typeface="Tahoma"/>
                <a:cs typeface="Tahoma"/>
              </a:defRPr>
            </a:lvl1pPr>
          </a:lstStyle>
          <a:p>
            <a:pPr marL="38100">
              <a:lnSpc>
                <a:spcPct val="100000"/>
              </a:lnSpc>
              <a:spcBef>
                <a:spcPts val="190"/>
              </a:spcBef>
            </a:pPr>
            <a:fld id="{81D60167-4931-47E6-BA6A-407CBD079E47}" type="slidenum">
              <a:rPr spc="-15"/>
              <a:t>‹N›</a:t>
            </a:fld>
            <a:r>
              <a:rPr spc="175"/>
              <a:t> </a:t>
            </a:r>
            <a:r>
              <a:rPr spc="-15"/>
              <a:t>12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chemeClr val="bg1"/>
                </a:solidFill>
                <a:latin typeface="Tahoma"/>
                <a:cs typeface="Tahoma"/>
              </a:defRPr>
            </a:lvl1pPr>
          </a:lstStyle>
          <a:p>
            <a:endParaRPr/>
          </a:p>
        </p:txBody>
      </p:sp>
      <p:sp>
        <p:nvSpPr>
          <p:cNvPr id="3" name="Holder 3"/>
          <p:cNvSpPr>
            <a:spLocks noGrp="1"/>
          </p:cNvSpPr>
          <p:nvPr>
            <p:ph sz="half" idx="2"/>
          </p:nvPr>
        </p:nvSpPr>
        <p:spPr>
          <a:xfrm>
            <a:off x="288290" y="746315"/>
            <a:ext cx="2508123" cy="21416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969387" y="746315"/>
            <a:ext cx="2508123" cy="21416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838386"/>
                </a:solidFill>
                <a:latin typeface="Tahoma"/>
                <a:cs typeface="Tahoma"/>
              </a:defRPr>
            </a:lvl1pPr>
          </a:lstStyle>
          <a:p>
            <a:pPr marL="12700">
              <a:lnSpc>
                <a:spcPct val="100000"/>
              </a:lnSpc>
              <a:spcBef>
                <a:spcPts val="190"/>
              </a:spcBef>
            </a:pPr>
            <a:r>
              <a:rPr spc="35"/>
              <a:t>TY.Qi</a:t>
            </a:r>
            <a:r>
              <a:rPr spc="204"/>
              <a:t> </a:t>
            </a:r>
            <a:r>
              <a:rPr spc="5"/>
              <a:t>(Sun </a:t>
            </a:r>
            <a:r>
              <a:rPr spc="-5"/>
              <a:t>Yat-sen</a:t>
            </a:r>
            <a:r>
              <a:rPr spc="10"/>
              <a:t> </a:t>
            </a:r>
            <a:r>
              <a:t>University)</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2/19/24</a:t>
            </a:fld>
            <a:endParaRPr lang="en-US"/>
          </a:p>
        </p:txBody>
      </p:sp>
      <p:sp>
        <p:nvSpPr>
          <p:cNvPr id="7" name="Holder 7"/>
          <p:cNvSpPr>
            <a:spLocks noGrp="1"/>
          </p:cNvSpPr>
          <p:nvPr>
            <p:ph type="sldNum" sz="quarter" idx="7"/>
          </p:nvPr>
        </p:nvSpPr>
        <p:spPr/>
        <p:txBody>
          <a:bodyPr lIns="0" tIns="0" rIns="0" bIns="0"/>
          <a:lstStyle>
            <a:lvl1pPr>
              <a:defRPr sz="600" b="0" i="0">
                <a:solidFill>
                  <a:srgbClr val="838386"/>
                </a:solidFill>
                <a:latin typeface="Tahoma"/>
                <a:cs typeface="Tahoma"/>
              </a:defRPr>
            </a:lvl1pPr>
          </a:lstStyle>
          <a:p>
            <a:pPr marL="38100">
              <a:lnSpc>
                <a:spcPct val="100000"/>
              </a:lnSpc>
              <a:spcBef>
                <a:spcPts val="190"/>
              </a:spcBef>
            </a:pPr>
            <a:fld id="{81D60167-4931-47E6-BA6A-407CBD079E47}" type="slidenum">
              <a:rPr spc="-15"/>
              <a:t>‹N›</a:t>
            </a:fld>
            <a:r>
              <a:rPr spc="175"/>
              <a:t> </a:t>
            </a:r>
            <a:r>
              <a:rPr spc="-15"/>
              <a:t>12</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25"/>
            <a:ext cx="5759958" cy="3239998"/>
          </a:xfrm>
          <a:prstGeom prst="rect">
            <a:avLst/>
          </a:prstGeom>
        </p:spPr>
      </p:pic>
      <p:sp>
        <p:nvSpPr>
          <p:cNvPr id="2" name="Holder 2"/>
          <p:cNvSpPr>
            <a:spLocks noGrp="1"/>
          </p:cNvSpPr>
          <p:nvPr>
            <p:ph type="title"/>
          </p:nvPr>
        </p:nvSpPr>
        <p:spPr/>
        <p:txBody>
          <a:bodyPr lIns="0" tIns="0" rIns="0" bIns="0"/>
          <a:lstStyle>
            <a:lvl1pPr>
              <a:defRPr sz="2450" b="0"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838386"/>
                </a:solidFill>
                <a:latin typeface="Tahoma"/>
                <a:cs typeface="Tahoma"/>
              </a:defRPr>
            </a:lvl1pPr>
          </a:lstStyle>
          <a:p>
            <a:pPr marL="12700">
              <a:lnSpc>
                <a:spcPct val="100000"/>
              </a:lnSpc>
              <a:spcBef>
                <a:spcPts val="190"/>
              </a:spcBef>
            </a:pPr>
            <a:r>
              <a:rPr spc="35"/>
              <a:t>TY.Qi</a:t>
            </a:r>
            <a:r>
              <a:rPr spc="204"/>
              <a:t> </a:t>
            </a:r>
            <a:r>
              <a:rPr spc="5"/>
              <a:t>(Sun </a:t>
            </a:r>
            <a:r>
              <a:rPr spc="-5"/>
              <a:t>Yat-sen</a:t>
            </a:r>
            <a:r>
              <a:rPr spc="10"/>
              <a:t> </a:t>
            </a:r>
            <a:r>
              <a:t>University)</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2/19/24</a:t>
            </a:fld>
            <a:endParaRPr lang="en-US"/>
          </a:p>
        </p:txBody>
      </p:sp>
      <p:sp>
        <p:nvSpPr>
          <p:cNvPr id="5" name="Holder 5"/>
          <p:cNvSpPr>
            <a:spLocks noGrp="1"/>
          </p:cNvSpPr>
          <p:nvPr>
            <p:ph type="sldNum" sz="quarter" idx="7"/>
          </p:nvPr>
        </p:nvSpPr>
        <p:spPr/>
        <p:txBody>
          <a:bodyPr lIns="0" tIns="0" rIns="0" bIns="0"/>
          <a:lstStyle>
            <a:lvl1pPr>
              <a:defRPr sz="600" b="0" i="0">
                <a:solidFill>
                  <a:srgbClr val="838386"/>
                </a:solidFill>
                <a:latin typeface="Tahoma"/>
                <a:cs typeface="Tahoma"/>
              </a:defRPr>
            </a:lvl1pPr>
          </a:lstStyle>
          <a:p>
            <a:pPr marL="38100">
              <a:lnSpc>
                <a:spcPct val="100000"/>
              </a:lnSpc>
              <a:spcBef>
                <a:spcPts val="190"/>
              </a:spcBef>
            </a:pPr>
            <a:fld id="{81D60167-4931-47E6-BA6A-407CBD079E47}" type="slidenum">
              <a:rPr spc="-15"/>
              <a:t>‹N›</a:t>
            </a:fld>
            <a:r>
              <a:rPr spc="175"/>
              <a:t> </a:t>
            </a:r>
            <a:r>
              <a:rPr spc="-15"/>
              <a:t>12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838386"/>
                </a:solidFill>
                <a:latin typeface="Tahoma"/>
                <a:cs typeface="Tahoma"/>
              </a:defRPr>
            </a:lvl1pPr>
          </a:lstStyle>
          <a:p>
            <a:pPr marL="12700">
              <a:lnSpc>
                <a:spcPct val="100000"/>
              </a:lnSpc>
              <a:spcBef>
                <a:spcPts val="190"/>
              </a:spcBef>
            </a:pPr>
            <a:r>
              <a:rPr spc="35"/>
              <a:t>TY.Qi</a:t>
            </a:r>
            <a:r>
              <a:rPr spc="204"/>
              <a:t> </a:t>
            </a:r>
            <a:r>
              <a:rPr spc="5"/>
              <a:t>(Sun </a:t>
            </a:r>
            <a:r>
              <a:rPr spc="-5"/>
              <a:t>Yat-sen</a:t>
            </a:r>
            <a:r>
              <a:rPr spc="10"/>
              <a:t> </a:t>
            </a:r>
            <a:r>
              <a:t>University)</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2/19/24</a:t>
            </a:fld>
            <a:endParaRPr lang="en-US"/>
          </a:p>
        </p:txBody>
      </p:sp>
      <p:sp>
        <p:nvSpPr>
          <p:cNvPr id="4" name="Holder 4"/>
          <p:cNvSpPr>
            <a:spLocks noGrp="1"/>
          </p:cNvSpPr>
          <p:nvPr>
            <p:ph type="sldNum" sz="quarter" idx="7"/>
          </p:nvPr>
        </p:nvSpPr>
        <p:spPr/>
        <p:txBody>
          <a:bodyPr lIns="0" tIns="0" rIns="0" bIns="0"/>
          <a:lstStyle>
            <a:lvl1pPr>
              <a:defRPr sz="600" b="0" i="0">
                <a:solidFill>
                  <a:srgbClr val="838386"/>
                </a:solidFill>
                <a:latin typeface="Tahoma"/>
                <a:cs typeface="Tahoma"/>
              </a:defRPr>
            </a:lvl1pPr>
          </a:lstStyle>
          <a:p>
            <a:pPr marL="38100">
              <a:lnSpc>
                <a:spcPct val="100000"/>
              </a:lnSpc>
              <a:spcBef>
                <a:spcPts val="190"/>
              </a:spcBef>
            </a:pPr>
            <a:fld id="{81D60167-4931-47E6-BA6A-407CBD079E47}" type="slidenum">
              <a:rPr spc="-15"/>
              <a:t>‹N›</a:t>
            </a:fld>
            <a:r>
              <a:rPr spc="175"/>
              <a:t> </a:t>
            </a:r>
            <a:r>
              <a:rPr spc="-15"/>
              <a:t>12</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24216" y="986121"/>
            <a:ext cx="3717366" cy="869950"/>
          </a:xfrm>
          <a:prstGeom prst="rect">
            <a:avLst/>
          </a:prstGeom>
        </p:spPr>
        <p:txBody>
          <a:bodyPr wrap="square" lIns="0" tIns="0" rIns="0" bIns="0">
            <a:spAutoFit/>
          </a:bodyPr>
          <a:lstStyle>
            <a:lvl1pPr>
              <a:defRPr sz="2450" b="0" i="0">
                <a:solidFill>
                  <a:schemeClr val="bg1"/>
                </a:solidFill>
                <a:latin typeface="Tahoma"/>
                <a:cs typeface="Tahoma"/>
              </a:defRPr>
            </a:lvl1pPr>
          </a:lstStyle>
          <a:p>
            <a:endParaRPr/>
          </a:p>
        </p:txBody>
      </p:sp>
      <p:sp>
        <p:nvSpPr>
          <p:cNvPr id="3" name="Holder 3"/>
          <p:cNvSpPr>
            <a:spLocks noGrp="1"/>
          </p:cNvSpPr>
          <p:nvPr>
            <p:ph type="body" idx="1"/>
          </p:nvPr>
        </p:nvSpPr>
        <p:spPr>
          <a:xfrm>
            <a:off x="921854" y="996827"/>
            <a:ext cx="3922090" cy="13919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8963" y="3105973"/>
            <a:ext cx="1115695" cy="137160"/>
          </a:xfrm>
          <a:prstGeom prst="rect">
            <a:avLst/>
          </a:prstGeom>
        </p:spPr>
        <p:txBody>
          <a:bodyPr wrap="square" lIns="0" tIns="0" rIns="0" bIns="0">
            <a:spAutoFit/>
          </a:bodyPr>
          <a:lstStyle>
            <a:lvl1pPr>
              <a:defRPr sz="600" b="0" i="0">
                <a:solidFill>
                  <a:srgbClr val="838386"/>
                </a:solidFill>
                <a:latin typeface="Tahoma"/>
                <a:cs typeface="Tahoma"/>
              </a:defRPr>
            </a:lvl1pPr>
          </a:lstStyle>
          <a:p>
            <a:pPr marL="12700">
              <a:lnSpc>
                <a:spcPct val="100000"/>
              </a:lnSpc>
              <a:spcBef>
                <a:spcPts val="190"/>
              </a:spcBef>
            </a:pPr>
            <a:r>
              <a:rPr spc="35"/>
              <a:t>TY.Qi</a:t>
            </a:r>
            <a:r>
              <a:rPr spc="204"/>
              <a:t> </a:t>
            </a:r>
            <a:r>
              <a:rPr spc="5"/>
              <a:t>(Sun </a:t>
            </a:r>
            <a:r>
              <a:rPr spc="-5"/>
              <a:t>Yat-sen</a:t>
            </a:r>
            <a:r>
              <a:rPr spc="10"/>
              <a:t> </a:t>
            </a:r>
            <a:r>
              <a:t>University)</a:t>
            </a:r>
          </a:p>
        </p:txBody>
      </p:sp>
      <p:sp>
        <p:nvSpPr>
          <p:cNvPr id="5" name="Holder 5"/>
          <p:cNvSpPr>
            <a:spLocks noGrp="1"/>
          </p:cNvSpPr>
          <p:nvPr>
            <p:ph type="dt" sz="half" idx="6"/>
          </p:nvPr>
        </p:nvSpPr>
        <p:spPr>
          <a:xfrm>
            <a:off x="288290" y="3017710"/>
            <a:ext cx="1326134" cy="1622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2/19/24</a:t>
            </a:fld>
            <a:endParaRPr lang="en-US"/>
          </a:p>
        </p:txBody>
      </p:sp>
      <p:sp>
        <p:nvSpPr>
          <p:cNvPr id="6" name="Holder 6"/>
          <p:cNvSpPr>
            <a:spLocks noGrp="1"/>
          </p:cNvSpPr>
          <p:nvPr>
            <p:ph type="sldNum" sz="quarter" idx="7"/>
          </p:nvPr>
        </p:nvSpPr>
        <p:spPr>
          <a:xfrm>
            <a:off x="5452643" y="3105973"/>
            <a:ext cx="304164" cy="137160"/>
          </a:xfrm>
          <a:prstGeom prst="rect">
            <a:avLst/>
          </a:prstGeom>
        </p:spPr>
        <p:txBody>
          <a:bodyPr wrap="square" lIns="0" tIns="0" rIns="0" bIns="0">
            <a:spAutoFit/>
          </a:bodyPr>
          <a:lstStyle>
            <a:lvl1pPr>
              <a:defRPr sz="600" b="0" i="0">
                <a:solidFill>
                  <a:srgbClr val="838386"/>
                </a:solidFill>
                <a:latin typeface="Tahoma"/>
                <a:cs typeface="Tahoma"/>
              </a:defRPr>
            </a:lvl1pPr>
          </a:lstStyle>
          <a:p>
            <a:pPr marL="38100">
              <a:lnSpc>
                <a:spcPct val="100000"/>
              </a:lnSpc>
              <a:spcBef>
                <a:spcPts val="190"/>
              </a:spcBef>
            </a:pPr>
            <a:fld id="{81D60167-4931-47E6-BA6A-407CBD079E47}" type="slidenum">
              <a:rPr spc="-15"/>
              <a:t>‹N›</a:t>
            </a:fld>
            <a:r>
              <a:rPr spc="175"/>
              <a:t> </a:t>
            </a:r>
            <a:r>
              <a:rPr spc="-15"/>
              <a:t>12</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jp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jp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3.png"/><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Immagine 7" descr="Immagine che contiene testo, Carattere, poster, Elementi grafici&#10;&#10;Descrizione generata automaticamente">
            <a:extLst>
              <a:ext uri="{FF2B5EF4-FFF2-40B4-BE49-F238E27FC236}">
                <a16:creationId xmlns:a16="http://schemas.microsoft.com/office/drawing/2014/main" id="{EC35F899-5063-F3F9-E495-C0C39009F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021" y="1546225"/>
            <a:ext cx="1257300" cy="1346200"/>
          </a:xfrm>
          <a:prstGeom prst="rect">
            <a:avLst/>
          </a:prstGeom>
        </p:spPr>
      </p:pic>
      <p:sp>
        <p:nvSpPr>
          <p:cNvPr id="2" name="object 2"/>
          <p:cNvSpPr/>
          <p:nvPr/>
        </p:nvSpPr>
        <p:spPr>
          <a:xfrm>
            <a:off x="0" y="5"/>
            <a:ext cx="5760085" cy="1404620"/>
          </a:xfrm>
          <a:custGeom>
            <a:avLst/>
            <a:gdLst/>
            <a:ahLst/>
            <a:cxnLst/>
            <a:rect l="l" t="t" r="r" b="b"/>
            <a:pathLst>
              <a:path w="5760085" h="1404620">
                <a:moveTo>
                  <a:pt x="0" y="0"/>
                </a:moveTo>
                <a:lnTo>
                  <a:pt x="0" y="1404018"/>
                </a:lnTo>
                <a:lnTo>
                  <a:pt x="5759958" y="1404018"/>
                </a:lnTo>
                <a:lnTo>
                  <a:pt x="5759958" y="0"/>
                </a:lnTo>
                <a:lnTo>
                  <a:pt x="0" y="0"/>
                </a:lnTo>
                <a:close/>
              </a:path>
            </a:pathLst>
          </a:custGeom>
          <a:solidFill>
            <a:srgbClr val="005814"/>
          </a:solidFill>
        </p:spPr>
        <p:txBody>
          <a:bodyPr wrap="square" lIns="0" tIns="0" rIns="0" bIns="0" rtlCol="0"/>
          <a:lstStyle/>
          <a:p>
            <a:endParaRPr dirty="0"/>
          </a:p>
        </p:txBody>
      </p:sp>
      <p:sp>
        <p:nvSpPr>
          <p:cNvPr id="4" name="object 4"/>
          <p:cNvSpPr/>
          <p:nvPr/>
        </p:nvSpPr>
        <p:spPr>
          <a:xfrm>
            <a:off x="179996" y="1260021"/>
            <a:ext cx="5580380" cy="144145"/>
          </a:xfrm>
          <a:custGeom>
            <a:avLst/>
            <a:gdLst/>
            <a:ahLst/>
            <a:cxnLst/>
            <a:rect l="l" t="t" r="r" b="b"/>
            <a:pathLst>
              <a:path w="5580380" h="144144">
                <a:moveTo>
                  <a:pt x="0" y="144001"/>
                </a:moveTo>
                <a:lnTo>
                  <a:pt x="5579961" y="144001"/>
                </a:lnTo>
                <a:lnTo>
                  <a:pt x="5579961" y="0"/>
                </a:lnTo>
                <a:lnTo>
                  <a:pt x="0" y="0"/>
                </a:lnTo>
                <a:lnTo>
                  <a:pt x="0" y="144001"/>
                </a:lnTo>
                <a:close/>
              </a:path>
            </a:pathLst>
          </a:custGeom>
          <a:solidFill>
            <a:srgbClr val="337943"/>
          </a:solidFill>
        </p:spPr>
        <p:txBody>
          <a:bodyPr wrap="square" lIns="0" tIns="0" rIns="0" bIns="0" rtlCol="0"/>
          <a:lstStyle/>
          <a:p>
            <a:endParaRPr dirty="0"/>
          </a:p>
        </p:txBody>
      </p:sp>
      <p:sp>
        <p:nvSpPr>
          <p:cNvPr id="5" name="object 5"/>
          <p:cNvSpPr txBox="1"/>
          <p:nvPr/>
        </p:nvSpPr>
        <p:spPr>
          <a:xfrm>
            <a:off x="0" y="5"/>
            <a:ext cx="5760085" cy="1260475"/>
          </a:xfrm>
          <a:prstGeom prst="rect">
            <a:avLst/>
          </a:prstGeom>
          <a:solidFill>
            <a:srgbClr val="005814"/>
          </a:solidFill>
        </p:spPr>
        <p:txBody>
          <a:bodyPr vert="horz" wrap="square" lIns="0" tIns="0" rIns="0" bIns="0" rtlCol="0">
            <a:spAutoFit/>
          </a:bodyPr>
          <a:lstStyle/>
          <a:p>
            <a:pPr>
              <a:lnSpc>
                <a:spcPct val="100000"/>
              </a:lnSpc>
            </a:pPr>
            <a:endParaRPr sz="2400" dirty="0">
              <a:latin typeface="Times New Roman"/>
              <a:cs typeface="Times New Roman"/>
            </a:endParaRPr>
          </a:p>
          <a:p>
            <a:pPr>
              <a:lnSpc>
                <a:spcPct val="100000"/>
              </a:lnSpc>
              <a:spcBef>
                <a:spcPts val="45"/>
              </a:spcBef>
            </a:pPr>
            <a:endParaRPr sz="2650" dirty="0">
              <a:latin typeface="Times New Roman"/>
              <a:cs typeface="Times New Roman"/>
            </a:endParaRPr>
          </a:p>
          <a:p>
            <a:pPr marL="332105">
              <a:lnSpc>
                <a:spcPct val="100000"/>
              </a:lnSpc>
            </a:pPr>
            <a:r>
              <a:rPr lang="en-US" sz="1700" b="1" spc="-30" dirty="0">
                <a:solidFill>
                  <a:srgbClr val="FFFFFF"/>
                </a:solidFill>
                <a:latin typeface="Arial"/>
                <a:cs typeface="Arial"/>
              </a:rPr>
              <a:t>DSIM Project</a:t>
            </a:r>
            <a:endParaRPr sz="1700" dirty="0">
              <a:latin typeface="Arial"/>
              <a:cs typeface="Arial"/>
            </a:endParaRPr>
          </a:p>
          <a:p>
            <a:pPr marL="332105">
              <a:lnSpc>
                <a:spcPct val="100000"/>
              </a:lnSpc>
              <a:spcBef>
                <a:spcPts val="250"/>
              </a:spcBef>
            </a:pPr>
            <a:r>
              <a:rPr lang="en-US" sz="1000" spc="-30" dirty="0">
                <a:solidFill>
                  <a:srgbClr val="FFFFFF"/>
                </a:solidFill>
                <a:latin typeface="Trebuchet MS"/>
                <a:cs typeface="Trebuchet MS"/>
              </a:rPr>
              <a:t>Mono/Bi Dimensional Signal Processing and GAN</a:t>
            </a:r>
            <a:endParaRPr sz="1000" dirty="0">
              <a:latin typeface="Trebuchet MS"/>
              <a:cs typeface="Trebuchet MS"/>
            </a:endParaRPr>
          </a:p>
        </p:txBody>
      </p:sp>
      <p:sp>
        <p:nvSpPr>
          <p:cNvPr id="6" name="object 6"/>
          <p:cNvSpPr txBox="1"/>
          <p:nvPr/>
        </p:nvSpPr>
        <p:spPr>
          <a:xfrm>
            <a:off x="320001" y="1601335"/>
            <a:ext cx="1626870" cy="882293"/>
          </a:xfrm>
          <a:prstGeom prst="rect">
            <a:avLst/>
          </a:prstGeom>
        </p:spPr>
        <p:txBody>
          <a:bodyPr vert="horz" wrap="square" lIns="0" tIns="27940" rIns="0" bIns="0" rtlCol="0">
            <a:spAutoFit/>
          </a:bodyPr>
          <a:lstStyle/>
          <a:p>
            <a:pPr marL="12700">
              <a:lnSpc>
                <a:spcPct val="100000"/>
              </a:lnSpc>
              <a:spcBef>
                <a:spcPts val="220"/>
              </a:spcBef>
            </a:pPr>
            <a:r>
              <a:rPr lang="en-US" sz="900" b="1" spc="-15" dirty="0">
                <a:solidFill>
                  <a:srgbClr val="7F7F7F"/>
                </a:solidFill>
                <a:latin typeface="Arial"/>
                <a:cs typeface="Arial"/>
              </a:rPr>
              <a:t>Vittorio </a:t>
            </a:r>
            <a:r>
              <a:rPr lang="en-US" sz="900" b="1" spc="-15" noProof="1">
                <a:solidFill>
                  <a:srgbClr val="7F7F7F"/>
                </a:solidFill>
                <a:latin typeface="Arial"/>
                <a:cs typeface="Arial"/>
              </a:rPr>
              <a:t>Haardt</a:t>
            </a:r>
            <a:r>
              <a:rPr lang="en-US" sz="900" b="1" spc="-15" dirty="0">
                <a:solidFill>
                  <a:srgbClr val="7F7F7F"/>
                </a:solidFill>
                <a:latin typeface="Arial"/>
                <a:cs typeface="Arial"/>
              </a:rPr>
              <a:t> (853268)</a:t>
            </a:r>
          </a:p>
          <a:p>
            <a:pPr marL="12700">
              <a:lnSpc>
                <a:spcPct val="100000"/>
              </a:lnSpc>
              <a:spcBef>
                <a:spcPts val="220"/>
              </a:spcBef>
            </a:pPr>
            <a:r>
              <a:rPr lang="en-US" sz="900" b="1" spc="-15" dirty="0">
                <a:solidFill>
                  <a:srgbClr val="7F7F7F"/>
                </a:solidFill>
                <a:latin typeface="Arial"/>
                <a:cs typeface="Arial"/>
              </a:rPr>
              <a:t>Luca </a:t>
            </a:r>
            <a:r>
              <a:rPr lang="en-US" sz="900" b="1" spc="-15" dirty="0" err="1">
                <a:solidFill>
                  <a:srgbClr val="7F7F7F"/>
                </a:solidFill>
                <a:latin typeface="Arial"/>
                <a:cs typeface="Arial"/>
              </a:rPr>
              <a:t>Porcelli</a:t>
            </a:r>
            <a:r>
              <a:rPr lang="en-US" sz="900" b="1" spc="-15" dirty="0">
                <a:solidFill>
                  <a:srgbClr val="7F7F7F"/>
                </a:solidFill>
                <a:latin typeface="Arial"/>
                <a:cs typeface="Arial"/>
              </a:rPr>
              <a:t> (853189)</a:t>
            </a:r>
            <a:endParaRPr sz="700" dirty="0">
              <a:latin typeface="Trebuchet MS"/>
              <a:cs typeface="Trebuchet MS"/>
            </a:endParaRPr>
          </a:p>
          <a:p>
            <a:pPr>
              <a:lnSpc>
                <a:spcPct val="100000"/>
              </a:lnSpc>
              <a:spcBef>
                <a:spcPts val="55"/>
              </a:spcBef>
            </a:pPr>
            <a:endParaRPr sz="700" dirty="0">
              <a:latin typeface="Trebuchet MS"/>
              <a:cs typeface="Trebuchet MS"/>
            </a:endParaRPr>
          </a:p>
          <a:p>
            <a:pPr marL="12700" marR="5080">
              <a:lnSpc>
                <a:spcPts val="800"/>
              </a:lnSpc>
            </a:pPr>
            <a:r>
              <a:rPr lang="en-US" sz="700" spc="5" dirty="0">
                <a:solidFill>
                  <a:srgbClr val="7F7F7F"/>
                </a:solidFill>
                <a:latin typeface="Tahoma"/>
                <a:cs typeface="Tahoma"/>
              </a:rPr>
              <a:t>(Group LV)</a:t>
            </a:r>
          </a:p>
          <a:p>
            <a:pPr marL="12700" marR="5080">
              <a:lnSpc>
                <a:spcPts val="800"/>
              </a:lnSpc>
            </a:pPr>
            <a:r>
              <a:rPr lang="en-US" sz="700" spc="5" dirty="0" err="1">
                <a:solidFill>
                  <a:srgbClr val="7F7F7F"/>
                </a:solidFill>
                <a:latin typeface="Tahoma"/>
                <a:cs typeface="Tahoma"/>
              </a:rPr>
              <a:t>Università</a:t>
            </a:r>
            <a:r>
              <a:rPr lang="en-US" sz="700" spc="5" dirty="0">
                <a:solidFill>
                  <a:srgbClr val="7F7F7F"/>
                </a:solidFill>
                <a:latin typeface="Tahoma"/>
                <a:cs typeface="Tahoma"/>
              </a:rPr>
              <a:t> </a:t>
            </a:r>
            <a:r>
              <a:rPr lang="en-US" sz="700" spc="5" dirty="0" err="1">
                <a:solidFill>
                  <a:srgbClr val="7F7F7F"/>
                </a:solidFill>
                <a:latin typeface="Tahoma"/>
                <a:cs typeface="Tahoma"/>
              </a:rPr>
              <a:t>degli</a:t>
            </a:r>
            <a:r>
              <a:rPr lang="en-US" sz="700" spc="5" dirty="0">
                <a:solidFill>
                  <a:srgbClr val="7F7F7F"/>
                </a:solidFill>
                <a:latin typeface="Tahoma"/>
                <a:cs typeface="Tahoma"/>
              </a:rPr>
              <a:t> </a:t>
            </a:r>
            <a:r>
              <a:rPr lang="en-US" sz="700" spc="5" dirty="0" err="1">
                <a:solidFill>
                  <a:srgbClr val="7F7F7F"/>
                </a:solidFill>
                <a:latin typeface="Tahoma"/>
                <a:cs typeface="Tahoma"/>
              </a:rPr>
              <a:t>studi</a:t>
            </a:r>
            <a:r>
              <a:rPr lang="en-US" sz="700" spc="5" dirty="0">
                <a:solidFill>
                  <a:srgbClr val="7F7F7F"/>
                </a:solidFill>
                <a:latin typeface="Tahoma"/>
                <a:cs typeface="Tahoma"/>
              </a:rPr>
              <a:t> di Milano-Bicocca</a:t>
            </a:r>
            <a:endParaRPr sz="700" dirty="0">
              <a:latin typeface="Tahoma"/>
              <a:cs typeface="Tahoma"/>
            </a:endParaRPr>
          </a:p>
          <a:p>
            <a:pPr marL="12700">
              <a:lnSpc>
                <a:spcPct val="100000"/>
              </a:lnSpc>
              <a:spcBef>
                <a:spcPts val="835"/>
              </a:spcBef>
            </a:pPr>
            <a:r>
              <a:rPr lang="en-US" sz="800" spc="-5" dirty="0">
                <a:solidFill>
                  <a:srgbClr val="7F7F7F"/>
                </a:solidFill>
                <a:latin typeface="Tahoma"/>
                <a:cs typeface="Tahoma"/>
              </a:rPr>
              <a:t>20 Feb</a:t>
            </a:r>
            <a:r>
              <a:rPr sz="800" dirty="0">
                <a:solidFill>
                  <a:srgbClr val="7F7F7F"/>
                </a:solidFill>
                <a:latin typeface="Tahoma"/>
                <a:cs typeface="Tahoma"/>
              </a:rPr>
              <a:t> </a:t>
            </a:r>
            <a:r>
              <a:rPr sz="800" spc="-15" dirty="0">
                <a:solidFill>
                  <a:srgbClr val="7F7F7F"/>
                </a:solidFill>
                <a:latin typeface="Tahoma"/>
                <a:cs typeface="Tahoma"/>
              </a:rPr>
              <a:t>2024</a:t>
            </a:r>
            <a:endParaRPr sz="800" dirty="0">
              <a:latin typeface="Tahoma"/>
              <a:cs typeface="Tahoma"/>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D480D-11A6-92CE-A589-B98199F77E58}"/>
            </a:ext>
          </a:extLst>
        </p:cNvPr>
        <p:cNvGrpSpPr/>
        <p:nvPr/>
      </p:nvGrpSpPr>
      <p:grpSpPr>
        <a:xfrm>
          <a:off x="0" y="0"/>
          <a:ext cx="0" cy="0"/>
          <a:chOff x="0" y="0"/>
          <a:chExt cx="0" cy="0"/>
        </a:xfrm>
      </p:grpSpPr>
      <p:sp>
        <p:nvSpPr>
          <p:cNvPr id="20" name="object 7">
            <a:extLst>
              <a:ext uri="{FF2B5EF4-FFF2-40B4-BE49-F238E27FC236}">
                <a16:creationId xmlns:a16="http://schemas.microsoft.com/office/drawing/2014/main" id="{0211DEAF-3C96-6FB7-C3B4-61476A21842D}"/>
              </a:ext>
            </a:extLst>
          </p:cNvPr>
          <p:cNvSpPr/>
          <p:nvPr/>
        </p:nvSpPr>
        <p:spPr>
          <a:xfrm>
            <a:off x="148469" y="1348910"/>
            <a:ext cx="5352405" cy="298273"/>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2" name="object 9">
            <a:extLst>
              <a:ext uri="{FF2B5EF4-FFF2-40B4-BE49-F238E27FC236}">
                <a16:creationId xmlns:a16="http://schemas.microsoft.com/office/drawing/2014/main" id="{B2BDEA71-B630-284B-2651-9DF0837EEB98}"/>
              </a:ext>
            </a:extLst>
          </p:cNvPr>
          <p:cNvGrpSpPr/>
          <p:nvPr/>
        </p:nvGrpSpPr>
        <p:grpSpPr>
          <a:xfrm>
            <a:off x="148469" y="1512132"/>
            <a:ext cx="5352480" cy="1022234"/>
            <a:chOff x="237197" y="1199184"/>
            <a:chExt cx="5285740" cy="226536"/>
          </a:xfrm>
        </p:grpSpPr>
        <p:pic>
          <p:nvPicPr>
            <p:cNvPr id="23" name="object 10">
              <a:extLst>
                <a:ext uri="{FF2B5EF4-FFF2-40B4-BE49-F238E27FC236}">
                  <a16:creationId xmlns:a16="http://schemas.microsoft.com/office/drawing/2014/main" id="{A91F40CD-0F4B-F823-62C1-46C8367EA9B1}"/>
                </a:ext>
              </a:extLst>
            </p:cNvPr>
            <p:cNvPicPr/>
            <p:nvPr/>
          </p:nvPicPr>
          <p:blipFill>
            <a:blip r:embed="rId3" cstate="print"/>
            <a:stretch>
              <a:fillRect/>
            </a:stretch>
          </p:blipFill>
          <p:spPr>
            <a:xfrm>
              <a:off x="237197" y="1199184"/>
              <a:ext cx="5285667" cy="50609"/>
            </a:xfrm>
            <a:prstGeom prst="rect">
              <a:avLst/>
            </a:prstGeom>
          </p:spPr>
        </p:pic>
        <p:sp>
          <p:nvSpPr>
            <p:cNvPr id="24" name="object 12">
              <a:extLst>
                <a:ext uri="{FF2B5EF4-FFF2-40B4-BE49-F238E27FC236}">
                  <a16:creationId xmlns:a16="http://schemas.microsoft.com/office/drawing/2014/main" id="{6E9EE744-CD35-E333-1F9D-57E8AD1135C4}"/>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 name="object 2">
            <a:extLst>
              <a:ext uri="{FF2B5EF4-FFF2-40B4-BE49-F238E27FC236}">
                <a16:creationId xmlns:a16="http://schemas.microsoft.com/office/drawing/2014/main" id="{887B4F6C-5159-BA4D-2EDD-F4FFC3505197}"/>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1.2 </a:t>
            </a:r>
            <a:r>
              <a:rPr lang="it-IT" sz="1400" b="1" spc="-5" err="1">
                <a:solidFill>
                  <a:srgbClr val="005714"/>
                </a:solidFill>
                <a:latin typeface="Arial"/>
                <a:cs typeface="Arial"/>
              </a:rPr>
              <a:t>Classification</a:t>
            </a:r>
            <a:r>
              <a:rPr lang="it-IT" sz="1400" b="1" spc="-5">
                <a:solidFill>
                  <a:srgbClr val="005714"/>
                </a:solidFill>
                <a:latin typeface="Arial"/>
                <a:cs typeface="Arial"/>
              </a:rPr>
              <a:t>: MFCC</a:t>
            </a:r>
            <a:endParaRPr sz="1400">
              <a:latin typeface="Arial"/>
              <a:cs typeface="Arial"/>
            </a:endParaRPr>
          </a:p>
        </p:txBody>
      </p:sp>
      <p:sp>
        <p:nvSpPr>
          <p:cNvPr id="4" name="object 4">
            <a:extLst>
              <a:ext uri="{FF2B5EF4-FFF2-40B4-BE49-F238E27FC236}">
                <a16:creationId xmlns:a16="http://schemas.microsoft.com/office/drawing/2014/main" id="{C8A1DD61-745C-6D03-18F6-5EF953587A8B}"/>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DC3510D5-835A-63FD-02D8-13DEF018D439}"/>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9BD5B2CE-DDEE-E827-1A1F-D4D548B3D8CF}"/>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06CA7189-0223-F756-09E7-B68AEBC455C1}"/>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B17DB53B-111E-6176-C8A6-054CB24468C3}"/>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799B9E17-F1B7-9AA9-A49B-34F233A0199A}"/>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1750F6C8-B9A0-A842-4521-9384F95AEC70}"/>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E5D1AB3D-1D6B-C217-A203-58D48D6413B0}"/>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7C628C17-9FDC-7AB4-CBD9-4CC7851DB6C5}"/>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30AED23E-486A-7DA2-9766-9A8A60248553}"/>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10</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405D278E-F7B6-06F7-AC5D-01A5ED198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02A6F341-D1DC-F01B-5314-B35460FA00DE}"/>
              </a:ext>
            </a:extLst>
          </p:cNvPr>
          <p:cNvSpPr txBox="1"/>
          <p:nvPr/>
        </p:nvSpPr>
        <p:spPr>
          <a:xfrm>
            <a:off x="140498" y="784225"/>
            <a:ext cx="5352480" cy="473848"/>
          </a:xfrm>
          <a:prstGeom prst="rect">
            <a:avLst/>
          </a:prstGeom>
        </p:spPr>
        <p:txBody>
          <a:bodyPr vert="horz" wrap="square" lIns="0" tIns="12065" rIns="0" bIns="0" rtlCol="0">
            <a:spAutoFit/>
          </a:bodyPr>
          <a:lstStyle/>
          <a:p>
            <a:pPr algn="l"/>
            <a:r>
              <a:rPr lang="it-IT" sz="1000" b="0" i="0" u="none" strike="noStrike">
                <a:effectLst/>
                <a:latin typeface="Trebuchet MS" panose="020B0703020202090204" pitchFamily="34" charset="0"/>
              </a:rPr>
              <a:t>Mel-Frequency </a:t>
            </a:r>
            <a:r>
              <a:rPr lang="it-IT" sz="1000" b="0" i="0" u="none" strike="noStrike" err="1">
                <a:effectLst/>
                <a:latin typeface="Trebuchet MS" panose="020B0703020202090204" pitchFamily="34" charset="0"/>
              </a:rPr>
              <a:t>Cepstral</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Coefficients</a:t>
            </a:r>
            <a:r>
              <a:rPr lang="it-IT" sz="1000" b="0" i="0" u="none" strike="noStrike">
                <a:effectLst/>
                <a:latin typeface="Trebuchet MS" panose="020B0703020202090204" pitchFamily="34" charset="0"/>
              </a:rPr>
              <a:t> (MFCC) are a feature </a:t>
            </a:r>
            <a:r>
              <a:rPr lang="it-IT" sz="1000" b="0" i="0" u="none" strike="noStrike" err="1">
                <a:effectLst/>
                <a:latin typeface="Trebuchet MS" panose="020B0703020202090204" pitchFamily="34" charset="0"/>
              </a:rPr>
              <a:t>widely</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used</a:t>
            </a:r>
            <a:r>
              <a:rPr lang="it-IT" sz="1000" b="0" i="0" u="none" strike="noStrike">
                <a:effectLst/>
                <a:latin typeface="Trebuchet MS" panose="020B0703020202090204" pitchFamily="34" charset="0"/>
              </a:rPr>
              <a:t> in speech and audio processing. </a:t>
            </a:r>
            <a:r>
              <a:rPr lang="it-IT" sz="1000" b="0" i="0" u="none" strike="noStrike" err="1">
                <a:effectLst/>
                <a:latin typeface="Trebuchet MS" panose="020B0703020202090204" pitchFamily="34" charset="0"/>
              </a:rPr>
              <a:t>They</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represent</a:t>
            </a:r>
            <a:r>
              <a:rPr lang="it-IT" sz="1000" b="0" i="0" u="none" strike="noStrike">
                <a:effectLst/>
                <a:latin typeface="Trebuchet MS" panose="020B0703020202090204" pitchFamily="34" charset="0"/>
              </a:rPr>
              <a:t> the short-</a:t>
            </a:r>
            <a:r>
              <a:rPr lang="it-IT" sz="1000" b="0" i="0" u="none" strike="noStrike" err="1">
                <a:effectLst/>
                <a:latin typeface="Trebuchet MS" panose="020B0703020202090204" pitchFamily="34" charset="0"/>
              </a:rPr>
              <a:t>term</a:t>
            </a:r>
            <a:r>
              <a:rPr lang="it-IT" sz="1000" b="0" i="0" u="none" strike="noStrike">
                <a:effectLst/>
                <a:latin typeface="Trebuchet MS" panose="020B0703020202090204" pitchFamily="34" charset="0"/>
              </a:rPr>
              <a:t> power </a:t>
            </a:r>
            <a:r>
              <a:rPr lang="it-IT" sz="1000" b="0" i="0" u="none" strike="noStrike" err="1">
                <a:effectLst/>
                <a:latin typeface="Trebuchet MS" panose="020B0703020202090204" pitchFamily="34" charset="0"/>
              </a:rPr>
              <a:t>spectrum</a:t>
            </a:r>
            <a:r>
              <a:rPr lang="it-IT" sz="1000" b="0" i="0" u="none" strike="noStrike">
                <a:effectLst/>
                <a:latin typeface="Trebuchet MS" panose="020B0703020202090204" pitchFamily="34" charset="0"/>
              </a:rPr>
              <a:t> of a sound and are </a:t>
            </a:r>
            <a:r>
              <a:rPr lang="it-IT" sz="1000" b="0" i="0" u="none" strike="noStrike" err="1">
                <a:effectLst/>
                <a:latin typeface="Trebuchet MS" panose="020B0703020202090204" pitchFamily="34" charset="0"/>
              </a:rPr>
              <a:t>derived</a:t>
            </a:r>
            <a:r>
              <a:rPr lang="it-IT" sz="1000" b="0" i="0" u="none" strike="noStrike">
                <a:effectLst/>
                <a:latin typeface="Trebuchet MS" panose="020B0703020202090204" pitchFamily="34" charset="0"/>
              </a:rPr>
              <a:t> from the human </a:t>
            </a:r>
            <a:r>
              <a:rPr lang="it-IT" sz="1000" b="0" i="0" u="none" strike="noStrike" err="1">
                <a:effectLst/>
                <a:latin typeface="Trebuchet MS" panose="020B0703020202090204" pitchFamily="34" charset="0"/>
              </a:rPr>
              <a:t>auditory</a:t>
            </a:r>
            <a:r>
              <a:rPr lang="it-IT" sz="1000" b="0" i="0" u="none" strike="noStrike">
                <a:effectLst/>
                <a:latin typeface="Trebuchet MS" panose="020B0703020202090204" pitchFamily="34" charset="0"/>
              </a:rPr>
              <a:t> system.</a:t>
            </a:r>
          </a:p>
        </p:txBody>
      </p:sp>
      <p:sp>
        <p:nvSpPr>
          <p:cNvPr id="15" name="object 6">
            <a:extLst>
              <a:ext uri="{FF2B5EF4-FFF2-40B4-BE49-F238E27FC236}">
                <a16:creationId xmlns:a16="http://schemas.microsoft.com/office/drawing/2014/main" id="{A7E5F195-0FC5-6C64-B0A9-CE0081A7B1B7}"/>
              </a:ext>
            </a:extLst>
          </p:cNvPr>
          <p:cNvSpPr txBox="1"/>
          <p:nvPr/>
        </p:nvSpPr>
        <p:spPr>
          <a:xfrm>
            <a:off x="191299" y="1549753"/>
            <a:ext cx="5352480" cy="935513"/>
          </a:xfrm>
          <a:prstGeom prst="rect">
            <a:avLst/>
          </a:prstGeom>
        </p:spPr>
        <p:txBody>
          <a:bodyPr vert="horz" wrap="square" lIns="0" tIns="12065" rIns="0" bIns="0" rtlCol="0">
            <a:spAutoFit/>
          </a:bodyPr>
          <a:lstStyle/>
          <a:p>
            <a:pPr algn="l">
              <a:buFont typeface="+mj-lt"/>
              <a:buAutoNum type="arabicPeriod"/>
            </a:pPr>
            <a:r>
              <a:rPr lang="it-IT" sz="1000" b="0" i="0" u="none" strike="noStrike">
                <a:solidFill>
                  <a:srgbClr val="202122"/>
                </a:solidFill>
                <a:effectLst/>
                <a:latin typeface="Trebuchet MS" panose="020B0703020202090204" pitchFamily="34" charset="0"/>
              </a:rPr>
              <a:t> Take the Fourier </a:t>
            </a:r>
            <a:r>
              <a:rPr lang="it-IT" sz="1000" b="0" i="0" u="none" strike="noStrike" err="1">
                <a:solidFill>
                  <a:srgbClr val="202122"/>
                </a:solidFill>
                <a:effectLst/>
                <a:latin typeface="Trebuchet MS" panose="020B0703020202090204" pitchFamily="34" charset="0"/>
              </a:rPr>
              <a:t>trasfomation</a:t>
            </a:r>
            <a:r>
              <a:rPr lang="it-IT" sz="1000" b="0" i="0" u="none" strike="noStrike">
                <a:solidFill>
                  <a:srgbClr val="202122"/>
                </a:solidFill>
                <a:effectLst/>
                <a:latin typeface="Trebuchet MS" panose="020B0703020202090204" pitchFamily="34" charset="0"/>
              </a:rPr>
              <a:t> of a </a:t>
            </a:r>
            <a:r>
              <a:rPr lang="it-IT" sz="1000" b="0" i="0" u="none" strike="noStrike" err="1">
                <a:solidFill>
                  <a:srgbClr val="202122"/>
                </a:solidFill>
                <a:effectLst/>
                <a:latin typeface="Trebuchet MS" panose="020B0703020202090204" pitchFamily="34" charset="0"/>
              </a:rPr>
              <a:t>signal</a:t>
            </a:r>
            <a:r>
              <a:rPr lang="it-IT" sz="1000" b="0" i="0" u="none" strike="noStrike">
                <a:solidFill>
                  <a:srgbClr val="202122"/>
                </a:solidFill>
                <a:effectLst/>
                <a:latin typeface="Trebuchet MS" panose="020B0703020202090204" pitchFamily="34" charset="0"/>
              </a:rPr>
              <a:t>.</a:t>
            </a:r>
          </a:p>
          <a:p>
            <a:pPr algn="l">
              <a:buFont typeface="+mj-lt"/>
              <a:buAutoNum type="arabicPeriod"/>
            </a:pPr>
            <a:r>
              <a:rPr lang="it-IT" sz="1000">
                <a:solidFill>
                  <a:srgbClr val="202122"/>
                </a:solidFill>
                <a:latin typeface="Trebuchet MS" panose="020B0703020202090204" pitchFamily="34" charset="0"/>
              </a:rPr>
              <a:t> </a:t>
            </a:r>
            <a:r>
              <a:rPr lang="it-IT" sz="1000" b="0" i="0" u="none" strike="noStrike" err="1">
                <a:solidFill>
                  <a:srgbClr val="202122"/>
                </a:solidFill>
                <a:effectLst/>
                <a:latin typeface="Trebuchet MS" panose="020B0703020202090204" pitchFamily="34" charset="0"/>
              </a:rPr>
              <a:t>Map</a:t>
            </a:r>
            <a:r>
              <a:rPr lang="it-IT" sz="1000" b="0" i="0" u="none" strike="noStrike">
                <a:solidFill>
                  <a:srgbClr val="202122"/>
                </a:solidFill>
                <a:effectLst/>
                <a:latin typeface="Trebuchet MS" panose="020B0703020202090204" pitchFamily="34" charset="0"/>
              </a:rPr>
              <a:t> the powers of the </a:t>
            </a:r>
            <a:r>
              <a:rPr lang="it-IT" sz="1000" b="0" i="0" u="none" strike="noStrike" err="1">
                <a:solidFill>
                  <a:srgbClr val="202122"/>
                </a:solidFill>
                <a:effectLst/>
                <a:latin typeface="Trebuchet MS" panose="020B0703020202090204" pitchFamily="34" charset="0"/>
              </a:rPr>
              <a:t>spectrum</a:t>
            </a:r>
            <a:r>
              <a:rPr lang="it-IT" sz="1000" b="0" i="0" u="none" strike="noStrike">
                <a:solidFill>
                  <a:srgbClr val="202122"/>
                </a:solidFill>
                <a:effectLst/>
                <a:latin typeface="Trebuchet MS" panose="020B0703020202090204" pitchFamily="34" charset="0"/>
              </a:rPr>
              <a:t> </a:t>
            </a:r>
            <a:r>
              <a:rPr lang="it-IT" sz="1000" b="0" i="0" u="none" strike="noStrike" err="1">
                <a:solidFill>
                  <a:srgbClr val="202122"/>
                </a:solidFill>
                <a:effectLst/>
                <a:latin typeface="Trebuchet MS" panose="020B0703020202090204" pitchFamily="34" charset="0"/>
              </a:rPr>
              <a:t>obtained</a:t>
            </a:r>
            <a:r>
              <a:rPr lang="it-IT" sz="1000" b="0" i="0" u="none" strike="noStrike">
                <a:solidFill>
                  <a:srgbClr val="202122"/>
                </a:solidFill>
                <a:effectLst/>
                <a:latin typeface="Trebuchet MS" panose="020B0703020202090204" pitchFamily="34" charset="0"/>
              </a:rPr>
              <a:t> </a:t>
            </a:r>
            <a:r>
              <a:rPr lang="it-IT" sz="1000" b="0" i="0" u="none" strike="noStrike" err="1">
                <a:solidFill>
                  <a:srgbClr val="202122"/>
                </a:solidFill>
                <a:effectLst/>
                <a:latin typeface="Trebuchet MS" panose="020B0703020202090204" pitchFamily="34" charset="0"/>
              </a:rPr>
              <a:t>above</a:t>
            </a:r>
            <a:r>
              <a:rPr lang="it-IT" sz="1000" b="0" i="0" u="none" strike="noStrike">
                <a:solidFill>
                  <a:srgbClr val="202122"/>
                </a:solidFill>
                <a:effectLst/>
                <a:latin typeface="Trebuchet MS" panose="020B0703020202090204" pitchFamily="34" charset="0"/>
              </a:rPr>
              <a:t> </a:t>
            </a:r>
            <a:r>
              <a:rPr lang="it-IT" sz="1000" b="0" i="0" u="none" strike="noStrike" err="1">
                <a:solidFill>
                  <a:srgbClr val="202122"/>
                </a:solidFill>
                <a:effectLst/>
                <a:latin typeface="Trebuchet MS" panose="020B0703020202090204" pitchFamily="34" charset="0"/>
              </a:rPr>
              <a:t>onto</a:t>
            </a:r>
            <a:r>
              <a:rPr lang="it-IT" sz="1000" b="0" i="0" u="none" strike="noStrike">
                <a:solidFill>
                  <a:srgbClr val="202122"/>
                </a:solidFill>
                <a:effectLst/>
                <a:latin typeface="Trebuchet MS" panose="020B0703020202090204" pitchFamily="34" charset="0"/>
              </a:rPr>
              <a:t> the mel scale, </a:t>
            </a:r>
            <a:r>
              <a:rPr lang="it-IT" sz="1000" b="0" i="0" u="none" strike="noStrike" err="1">
                <a:solidFill>
                  <a:srgbClr val="202122"/>
                </a:solidFill>
                <a:effectLst/>
                <a:latin typeface="Trebuchet MS" panose="020B0703020202090204" pitchFamily="34" charset="0"/>
              </a:rPr>
              <a:t>using</a:t>
            </a:r>
            <a:r>
              <a:rPr lang="it-IT" sz="1000">
                <a:solidFill>
                  <a:srgbClr val="202122"/>
                </a:solidFill>
                <a:latin typeface="Trebuchet MS" panose="020B0703020202090204" pitchFamily="34" charset="0"/>
              </a:rPr>
              <a:t> </a:t>
            </a:r>
            <a:r>
              <a:rPr lang="it-IT" sz="1000" err="1">
                <a:solidFill>
                  <a:srgbClr val="202122"/>
                </a:solidFill>
                <a:latin typeface="Trebuchet MS" panose="020B0703020202090204" pitchFamily="34" charset="0"/>
              </a:rPr>
              <a:t>overlapping</a:t>
            </a:r>
            <a:r>
              <a:rPr lang="it-IT" sz="1000">
                <a:solidFill>
                  <a:srgbClr val="202122"/>
                </a:solidFill>
                <a:latin typeface="Trebuchet MS" panose="020B0703020202090204" pitchFamily="34" charset="0"/>
              </a:rPr>
              <a:t> windows</a:t>
            </a:r>
            <a:r>
              <a:rPr lang="it-IT" sz="1000" b="0" i="0" u="none" strike="noStrike">
                <a:solidFill>
                  <a:srgbClr val="202122"/>
                </a:solidFill>
                <a:effectLst/>
                <a:latin typeface="Trebuchet MS" panose="020B0703020202090204" pitchFamily="34" charset="0"/>
              </a:rPr>
              <a:t>.</a:t>
            </a:r>
          </a:p>
          <a:p>
            <a:pPr algn="l">
              <a:buFont typeface="+mj-lt"/>
              <a:buAutoNum type="arabicPeriod"/>
            </a:pPr>
            <a:r>
              <a:rPr lang="it-IT" sz="1000" b="0" i="0" u="none" strike="noStrike">
                <a:solidFill>
                  <a:srgbClr val="202122"/>
                </a:solidFill>
                <a:effectLst/>
                <a:latin typeface="Trebuchet MS" panose="020B0703020202090204" pitchFamily="34" charset="0"/>
              </a:rPr>
              <a:t>Take the logs of the powers </a:t>
            </a:r>
            <a:r>
              <a:rPr lang="it-IT" sz="1000" b="0" i="0" u="none" strike="noStrike" err="1">
                <a:solidFill>
                  <a:srgbClr val="202122"/>
                </a:solidFill>
                <a:effectLst/>
                <a:latin typeface="Trebuchet MS" panose="020B0703020202090204" pitchFamily="34" charset="0"/>
              </a:rPr>
              <a:t>at</a:t>
            </a:r>
            <a:r>
              <a:rPr lang="it-IT" sz="1000" b="0" i="0" u="none" strike="noStrike">
                <a:solidFill>
                  <a:srgbClr val="202122"/>
                </a:solidFill>
                <a:effectLst/>
                <a:latin typeface="Trebuchet MS" panose="020B0703020202090204" pitchFamily="34" charset="0"/>
              </a:rPr>
              <a:t> </a:t>
            </a:r>
            <a:r>
              <a:rPr lang="it-IT" sz="1000" b="0" i="0" u="none" strike="noStrike" err="1">
                <a:solidFill>
                  <a:srgbClr val="202122"/>
                </a:solidFill>
                <a:effectLst/>
                <a:latin typeface="Trebuchet MS" panose="020B0703020202090204" pitchFamily="34" charset="0"/>
              </a:rPr>
              <a:t>each</a:t>
            </a:r>
            <a:r>
              <a:rPr lang="it-IT" sz="1000" b="0" i="0" u="none" strike="noStrike">
                <a:solidFill>
                  <a:srgbClr val="202122"/>
                </a:solidFill>
                <a:effectLst/>
                <a:latin typeface="Trebuchet MS" panose="020B0703020202090204" pitchFamily="34" charset="0"/>
              </a:rPr>
              <a:t> of the mel frequencies.</a:t>
            </a:r>
          </a:p>
          <a:p>
            <a:pPr algn="l">
              <a:buFont typeface="+mj-lt"/>
              <a:buAutoNum type="arabicPeriod"/>
            </a:pPr>
            <a:r>
              <a:rPr lang="it-IT" sz="1000" b="0" i="0" u="none" strike="noStrike">
                <a:solidFill>
                  <a:srgbClr val="202122"/>
                </a:solidFill>
                <a:effectLst/>
                <a:latin typeface="Trebuchet MS" panose="020B0703020202090204" pitchFamily="34" charset="0"/>
              </a:rPr>
              <a:t>Take the discrete </a:t>
            </a:r>
            <a:r>
              <a:rPr lang="it-IT" sz="1000" b="0" i="0" u="none" strike="noStrike" err="1">
                <a:solidFill>
                  <a:srgbClr val="202122"/>
                </a:solidFill>
                <a:effectLst/>
                <a:latin typeface="Trebuchet MS" panose="020B0703020202090204" pitchFamily="34" charset="0"/>
              </a:rPr>
              <a:t>cosene</a:t>
            </a:r>
            <a:r>
              <a:rPr lang="it-IT" sz="1000" b="0" i="0" u="none" strike="noStrike">
                <a:solidFill>
                  <a:srgbClr val="202122"/>
                </a:solidFill>
                <a:effectLst/>
                <a:latin typeface="Trebuchet MS" panose="020B0703020202090204" pitchFamily="34" charset="0"/>
              </a:rPr>
              <a:t> </a:t>
            </a:r>
            <a:r>
              <a:rPr lang="it-IT" sz="1000" b="0" i="0" u="none" strike="noStrike" err="1">
                <a:solidFill>
                  <a:srgbClr val="202122"/>
                </a:solidFill>
                <a:effectLst/>
                <a:latin typeface="Trebuchet MS" panose="020B0703020202090204" pitchFamily="34" charset="0"/>
              </a:rPr>
              <a:t>trasformation</a:t>
            </a:r>
            <a:r>
              <a:rPr lang="it-IT" sz="1000" b="0" i="0" u="none" strike="noStrike">
                <a:solidFill>
                  <a:srgbClr val="202122"/>
                </a:solidFill>
                <a:effectLst/>
                <a:latin typeface="Trebuchet MS" panose="020B0703020202090204" pitchFamily="34" charset="0"/>
              </a:rPr>
              <a:t> of the list of mel log powers, </a:t>
            </a:r>
            <a:r>
              <a:rPr lang="it-IT" sz="1000" b="0" i="0" u="none" strike="noStrike" err="1">
                <a:solidFill>
                  <a:srgbClr val="202122"/>
                </a:solidFill>
                <a:effectLst/>
                <a:latin typeface="Trebuchet MS" panose="020B0703020202090204" pitchFamily="34" charset="0"/>
              </a:rPr>
              <a:t>as</a:t>
            </a:r>
            <a:r>
              <a:rPr lang="it-IT" sz="1000" b="0" i="0" u="none" strike="noStrike">
                <a:solidFill>
                  <a:srgbClr val="202122"/>
                </a:solidFill>
                <a:effectLst/>
                <a:latin typeface="Trebuchet MS" panose="020B0703020202090204" pitchFamily="34" charset="0"/>
              </a:rPr>
              <a:t> </a:t>
            </a:r>
            <a:r>
              <a:rPr lang="it-IT" sz="1000" b="0" i="0" u="none" strike="noStrike" err="1">
                <a:solidFill>
                  <a:srgbClr val="202122"/>
                </a:solidFill>
                <a:effectLst/>
                <a:latin typeface="Trebuchet MS" panose="020B0703020202090204" pitchFamily="34" charset="0"/>
              </a:rPr>
              <a:t>if</a:t>
            </a:r>
            <a:r>
              <a:rPr lang="it-IT" sz="1000" b="0" i="0" u="none" strike="noStrike">
                <a:solidFill>
                  <a:srgbClr val="202122"/>
                </a:solidFill>
                <a:effectLst/>
                <a:latin typeface="Trebuchet MS" panose="020B0703020202090204" pitchFamily="34" charset="0"/>
              </a:rPr>
              <a:t> </a:t>
            </a:r>
            <a:r>
              <a:rPr lang="it-IT" sz="1000" b="0" i="0" u="none" strike="noStrike" err="1">
                <a:solidFill>
                  <a:srgbClr val="202122"/>
                </a:solidFill>
                <a:effectLst/>
                <a:latin typeface="Trebuchet MS" panose="020B0703020202090204" pitchFamily="34" charset="0"/>
              </a:rPr>
              <a:t>it</a:t>
            </a:r>
            <a:r>
              <a:rPr lang="it-IT" sz="1000" b="0" i="0" u="none" strike="noStrike">
                <a:solidFill>
                  <a:srgbClr val="202122"/>
                </a:solidFill>
                <a:effectLst/>
                <a:latin typeface="Trebuchet MS" panose="020B0703020202090204" pitchFamily="34" charset="0"/>
              </a:rPr>
              <a:t> </a:t>
            </a:r>
            <a:r>
              <a:rPr lang="it-IT" sz="1000" b="0" i="0" u="none" strike="noStrike" err="1">
                <a:solidFill>
                  <a:srgbClr val="202122"/>
                </a:solidFill>
                <a:effectLst/>
                <a:latin typeface="Trebuchet MS" panose="020B0703020202090204" pitchFamily="34" charset="0"/>
              </a:rPr>
              <a:t>were</a:t>
            </a:r>
            <a:r>
              <a:rPr lang="it-IT" sz="1000" b="0" i="0" u="none" strike="noStrike">
                <a:solidFill>
                  <a:srgbClr val="202122"/>
                </a:solidFill>
                <a:effectLst/>
                <a:latin typeface="Trebuchet MS" panose="020B0703020202090204" pitchFamily="34" charset="0"/>
              </a:rPr>
              <a:t> a </a:t>
            </a:r>
            <a:r>
              <a:rPr lang="it-IT" sz="1000" b="0" i="0" u="none" strike="noStrike" err="1">
                <a:solidFill>
                  <a:srgbClr val="202122"/>
                </a:solidFill>
                <a:effectLst/>
                <a:latin typeface="Trebuchet MS" panose="020B0703020202090204" pitchFamily="34" charset="0"/>
              </a:rPr>
              <a:t>signal</a:t>
            </a:r>
            <a:r>
              <a:rPr lang="it-IT" sz="1000" b="0" i="0" u="none" strike="noStrike">
                <a:solidFill>
                  <a:srgbClr val="202122"/>
                </a:solidFill>
                <a:effectLst/>
                <a:latin typeface="Trebuchet MS" panose="020B0703020202090204" pitchFamily="34" charset="0"/>
              </a:rPr>
              <a:t>.</a:t>
            </a:r>
          </a:p>
          <a:p>
            <a:pPr algn="l">
              <a:buFont typeface="+mj-lt"/>
              <a:buAutoNum type="arabicPeriod"/>
            </a:pPr>
            <a:r>
              <a:rPr lang="it-IT" sz="1000" b="0" i="0" u="none" strike="noStrike">
                <a:solidFill>
                  <a:srgbClr val="202122"/>
                </a:solidFill>
                <a:effectLst/>
                <a:latin typeface="Trebuchet MS" panose="020B0703020202090204" pitchFamily="34" charset="0"/>
              </a:rPr>
              <a:t>The </a:t>
            </a:r>
            <a:r>
              <a:rPr lang="it-IT" sz="1000" b="0" i="0" u="none" strike="noStrike" err="1">
                <a:solidFill>
                  <a:srgbClr val="202122"/>
                </a:solidFill>
                <a:effectLst/>
                <a:latin typeface="Trebuchet MS" panose="020B0703020202090204" pitchFamily="34" charset="0"/>
              </a:rPr>
              <a:t>MFCCs</a:t>
            </a:r>
            <a:r>
              <a:rPr lang="it-IT" sz="1000" b="0" i="0" u="none" strike="noStrike">
                <a:solidFill>
                  <a:srgbClr val="202122"/>
                </a:solidFill>
                <a:effectLst/>
                <a:latin typeface="Trebuchet MS" panose="020B0703020202090204" pitchFamily="34" charset="0"/>
              </a:rPr>
              <a:t> are the </a:t>
            </a:r>
            <a:r>
              <a:rPr lang="it-IT" sz="1000" b="0" i="0" u="none" strike="noStrike" err="1">
                <a:solidFill>
                  <a:srgbClr val="202122"/>
                </a:solidFill>
                <a:effectLst/>
                <a:latin typeface="Trebuchet MS" panose="020B0703020202090204" pitchFamily="34" charset="0"/>
              </a:rPr>
              <a:t>amplitudes</a:t>
            </a:r>
            <a:r>
              <a:rPr lang="it-IT" sz="1000" b="0" i="0" u="none" strike="noStrike">
                <a:solidFill>
                  <a:srgbClr val="202122"/>
                </a:solidFill>
                <a:effectLst/>
                <a:latin typeface="Trebuchet MS" panose="020B0703020202090204" pitchFamily="34" charset="0"/>
              </a:rPr>
              <a:t> of the </a:t>
            </a:r>
            <a:r>
              <a:rPr lang="it-IT" sz="1000" b="0" i="0" u="none" strike="noStrike" err="1">
                <a:solidFill>
                  <a:srgbClr val="202122"/>
                </a:solidFill>
                <a:effectLst/>
                <a:latin typeface="Trebuchet MS" panose="020B0703020202090204" pitchFamily="34" charset="0"/>
              </a:rPr>
              <a:t>resulting</a:t>
            </a:r>
            <a:r>
              <a:rPr lang="it-IT" sz="1000" b="0" i="0" u="none" strike="noStrike">
                <a:solidFill>
                  <a:srgbClr val="202122"/>
                </a:solidFill>
                <a:effectLst/>
                <a:latin typeface="Trebuchet MS" panose="020B0703020202090204" pitchFamily="34" charset="0"/>
              </a:rPr>
              <a:t> </a:t>
            </a:r>
            <a:r>
              <a:rPr lang="it-IT" sz="1000" b="0" i="0" u="none" strike="noStrike" err="1">
                <a:solidFill>
                  <a:srgbClr val="202122"/>
                </a:solidFill>
                <a:effectLst/>
                <a:latin typeface="Trebuchet MS" panose="020B0703020202090204" pitchFamily="34" charset="0"/>
              </a:rPr>
              <a:t>spectrum</a:t>
            </a:r>
            <a:r>
              <a:rPr lang="it-IT" sz="1000" b="0" i="0" u="none" strike="noStrike">
                <a:solidFill>
                  <a:srgbClr val="202122"/>
                </a:solidFill>
                <a:effectLst/>
                <a:latin typeface="Trebuchet MS" panose="020B0703020202090204" pitchFamily="34" charset="0"/>
              </a:rPr>
              <a:t>.</a:t>
            </a:r>
          </a:p>
        </p:txBody>
      </p:sp>
      <p:sp>
        <p:nvSpPr>
          <p:cNvPr id="21" name="object 8">
            <a:extLst>
              <a:ext uri="{FF2B5EF4-FFF2-40B4-BE49-F238E27FC236}">
                <a16:creationId xmlns:a16="http://schemas.microsoft.com/office/drawing/2014/main" id="{7EF63ED2-8F14-5F3B-2624-3B3CDC08179F}"/>
              </a:ext>
            </a:extLst>
          </p:cNvPr>
          <p:cNvSpPr txBox="1"/>
          <p:nvPr/>
        </p:nvSpPr>
        <p:spPr>
          <a:xfrm>
            <a:off x="199270" y="1328872"/>
            <a:ext cx="699377"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Steps</a:t>
            </a:r>
            <a:endParaRPr sz="1000">
              <a:latin typeface="Trebuchet MS"/>
              <a:cs typeface="Trebuchet MS"/>
            </a:endParaRPr>
          </a:p>
        </p:txBody>
      </p:sp>
      <p:sp>
        <p:nvSpPr>
          <p:cNvPr id="25" name="object 6">
            <a:extLst>
              <a:ext uri="{FF2B5EF4-FFF2-40B4-BE49-F238E27FC236}">
                <a16:creationId xmlns:a16="http://schemas.microsoft.com/office/drawing/2014/main" id="{3EE96D0E-46E7-4C87-53B9-43D876AE3A9F}"/>
              </a:ext>
            </a:extLst>
          </p:cNvPr>
          <p:cNvSpPr txBox="1"/>
          <p:nvPr/>
        </p:nvSpPr>
        <p:spPr>
          <a:xfrm>
            <a:off x="635503" y="2682354"/>
            <a:ext cx="3275802" cy="166071"/>
          </a:xfrm>
          <a:prstGeom prst="rect">
            <a:avLst/>
          </a:prstGeom>
        </p:spPr>
        <p:txBody>
          <a:bodyPr vert="horz" wrap="square" lIns="0" tIns="12065" rIns="0" bIns="0" rtlCol="0">
            <a:spAutoFit/>
          </a:bodyPr>
          <a:lstStyle/>
          <a:p>
            <a:pPr algn="l"/>
            <a:r>
              <a:rPr lang="it-IT" sz="1000" b="0" i="0" u="none" strike="noStrike" dirty="0">
                <a:effectLst/>
                <a:latin typeface="Trebuchet MS" panose="020B0703020202090204" pitchFamily="34" charset="0"/>
              </a:rPr>
              <a:t>13 MFCC </a:t>
            </a:r>
            <a:r>
              <a:rPr lang="it-IT" sz="1000" b="0" i="0" u="none" strike="noStrike" dirty="0" err="1">
                <a:effectLst/>
                <a:latin typeface="Trebuchet MS" panose="020B0703020202090204" pitchFamily="34" charset="0"/>
              </a:rPr>
              <a:t>coefficients</a:t>
            </a:r>
            <a:r>
              <a:rPr lang="it-IT" sz="1000" b="0" i="0" u="none" strike="noStrike" dirty="0">
                <a:effectLst/>
                <a:latin typeface="Trebuchet MS" panose="020B0703020202090204" pitchFamily="34" charset="0"/>
              </a:rPr>
              <a:t> for </a:t>
            </a:r>
            <a:r>
              <a:rPr lang="it-IT" sz="1000" b="0" i="0" u="none" strike="noStrike" dirty="0" err="1">
                <a:effectLst/>
                <a:latin typeface="Trebuchet MS" panose="020B0703020202090204" pitchFamily="34" charset="0"/>
              </a:rPr>
              <a:t>each</a:t>
            </a:r>
            <a:r>
              <a:rPr lang="it-IT" sz="1000" b="0" i="0" u="none" strike="noStrike" dirty="0">
                <a:effectLst/>
                <a:latin typeface="Trebuchet MS" panose="020B0703020202090204" pitchFamily="34" charset="0"/>
              </a:rPr>
              <a:t> frame of the audio </a:t>
            </a:r>
            <a:r>
              <a:rPr lang="it-IT" sz="1000" b="0" i="0" u="none" strike="noStrike" dirty="0" err="1">
                <a:effectLst/>
                <a:latin typeface="Trebuchet MS" panose="020B0703020202090204" pitchFamily="34" charset="0"/>
              </a:rPr>
              <a:t>signal</a:t>
            </a:r>
            <a:endParaRPr lang="it-IT" sz="1000" b="0" i="0" u="none" strike="noStrike" dirty="0">
              <a:effectLst/>
              <a:latin typeface="Trebuchet MS" panose="020B0703020202090204" pitchFamily="34" charset="0"/>
            </a:endParaRPr>
          </a:p>
        </p:txBody>
      </p:sp>
      <p:sp>
        <p:nvSpPr>
          <p:cNvPr id="26" name="Freccia giù 25">
            <a:extLst>
              <a:ext uri="{FF2B5EF4-FFF2-40B4-BE49-F238E27FC236}">
                <a16:creationId xmlns:a16="http://schemas.microsoft.com/office/drawing/2014/main" id="{D7C9F748-AFDC-3EDE-6F11-8D143E4B8530}"/>
              </a:ext>
            </a:extLst>
          </p:cNvPr>
          <p:cNvSpPr/>
          <p:nvPr/>
        </p:nvSpPr>
        <p:spPr>
          <a:xfrm rot="16200000">
            <a:off x="264585" y="2595425"/>
            <a:ext cx="193358" cy="339930"/>
          </a:xfrm>
          <a:prstGeom prst="down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5613"/>
              </a:solidFill>
            </a:endParaRPr>
          </a:p>
        </p:txBody>
      </p:sp>
      <p:sp>
        <p:nvSpPr>
          <p:cNvPr id="3" name="object 14">
            <a:extLst>
              <a:ext uri="{FF2B5EF4-FFF2-40B4-BE49-F238E27FC236}">
                <a16:creationId xmlns:a16="http://schemas.microsoft.com/office/drawing/2014/main" id="{6E9298AA-A2EF-1449-7E20-96AE870ED2CE}"/>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719528787"/>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BA099-0A1F-5DD2-60CD-72DFEDC7B149}"/>
            </a:ext>
          </a:extLst>
        </p:cNvPr>
        <p:cNvGrpSpPr/>
        <p:nvPr/>
      </p:nvGrpSpPr>
      <p:grpSpPr>
        <a:xfrm>
          <a:off x="0" y="0"/>
          <a:ext cx="0" cy="0"/>
          <a:chOff x="0" y="0"/>
          <a:chExt cx="0" cy="0"/>
        </a:xfrm>
      </p:grpSpPr>
      <p:sp>
        <p:nvSpPr>
          <p:cNvPr id="20" name="object 7">
            <a:extLst>
              <a:ext uri="{FF2B5EF4-FFF2-40B4-BE49-F238E27FC236}">
                <a16:creationId xmlns:a16="http://schemas.microsoft.com/office/drawing/2014/main" id="{EB13F351-15BD-D740-163C-F34A5F293573}"/>
              </a:ext>
            </a:extLst>
          </p:cNvPr>
          <p:cNvSpPr/>
          <p:nvPr/>
        </p:nvSpPr>
        <p:spPr>
          <a:xfrm>
            <a:off x="749300" y="1072071"/>
            <a:ext cx="4743339" cy="298273"/>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2" name="object 9">
            <a:extLst>
              <a:ext uri="{FF2B5EF4-FFF2-40B4-BE49-F238E27FC236}">
                <a16:creationId xmlns:a16="http://schemas.microsoft.com/office/drawing/2014/main" id="{07591408-A640-5A02-00BA-0254D985D3E8}"/>
              </a:ext>
            </a:extLst>
          </p:cNvPr>
          <p:cNvGrpSpPr/>
          <p:nvPr/>
        </p:nvGrpSpPr>
        <p:grpSpPr>
          <a:xfrm>
            <a:off x="749300" y="1235289"/>
            <a:ext cx="4743339" cy="396291"/>
            <a:chOff x="237197" y="1199184"/>
            <a:chExt cx="5285740" cy="226537"/>
          </a:xfrm>
        </p:grpSpPr>
        <p:pic>
          <p:nvPicPr>
            <p:cNvPr id="23" name="object 10">
              <a:extLst>
                <a:ext uri="{FF2B5EF4-FFF2-40B4-BE49-F238E27FC236}">
                  <a16:creationId xmlns:a16="http://schemas.microsoft.com/office/drawing/2014/main" id="{46D91B2A-20ED-9EE5-F4C8-34C790A41603}"/>
                </a:ext>
              </a:extLst>
            </p:cNvPr>
            <p:cNvPicPr/>
            <p:nvPr/>
          </p:nvPicPr>
          <p:blipFill>
            <a:blip r:embed="rId3" cstate="print"/>
            <a:stretch>
              <a:fillRect/>
            </a:stretch>
          </p:blipFill>
          <p:spPr>
            <a:xfrm>
              <a:off x="237197" y="1199184"/>
              <a:ext cx="5285667" cy="50609"/>
            </a:xfrm>
            <a:prstGeom prst="rect">
              <a:avLst/>
            </a:prstGeom>
          </p:spPr>
        </p:pic>
        <p:sp>
          <p:nvSpPr>
            <p:cNvPr id="24" name="object 12">
              <a:extLst>
                <a:ext uri="{FF2B5EF4-FFF2-40B4-BE49-F238E27FC236}">
                  <a16:creationId xmlns:a16="http://schemas.microsoft.com/office/drawing/2014/main" id="{58DFEF0D-FB96-0C21-4E5D-0FA31524EA01}"/>
                </a:ext>
              </a:extLst>
            </p:cNvPr>
            <p:cNvSpPr/>
            <p:nvPr/>
          </p:nvSpPr>
          <p:spPr>
            <a:xfrm>
              <a:off x="237197" y="1243476"/>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 name="object 2">
            <a:extLst>
              <a:ext uri="{FF2B5EF4-FFF2-40B4-BE49-F238E27FC236}">
                <a16:creationId xmlns:a16="http://schemas.microsoft.com/office/drawing/2014/main" id="{8522A3C9-2ACD-E06B-DA9E-E3A6470A5294}"/>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1.2 </a:t>
            </a:r>
            <a:r>
              <a:rPr lang="it-IT" sz="1400" b="1" spc="-5" err="1">
                <a:solidFill>
                  <a:srgbClr val="005714"/>
                </a:solidFill>
                <a:latin typeface="Arial"/>
                <a:cs typeface="Arial"/>
              </a:rPr>
              <a:t>Classification</a:t>
            </a:r>
            <a:r>
              <a:rPr lang="it-IT" sz="1400" b="1" spc="-5">
                <a:solidFill>
                  <a:srgbClr val="005714"/>
                </a:solidFill>
                <a:latin typeface="Arial"/>
                <a:cs typeface="Arial"/>
              </a:rPr>
              <a:t>: ML models</a:t>
            </a:r>
            <a:endParaRPr sz="1400">
              <a:latin typeface="Arial"/>
              <a:cs typeface="Arial"/>
            </a:endParaRPr>
          </a:p>
        </p:txBody>
      </p:sp>
      <p:sp>
        <p:nvSpPr>
          <p:cNvPr id="4" name="object 4">
            <a:extLst>
              <a:ext uri="{FF2B5EF4-FFF2-40B4-BE49-F238E27FC236}">
                <a16:creationId xmlns:a16="http://schemas.microsoft.com/office/drawing/2014/main" id="{1E48493D-14B6-B59D-FFC4-5BC264CC6199}"/>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DE45285F-7037-0C07-0F7A-2B856F7AA0FE}"/>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66E761C5-F4FB-C35F-67F5-0CEA07AD6EB9}"/>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F1EA7D47-9853-8C4D-2ECE-5F89F6C193B4}"/>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B106CD16-FE5E-AA1B-8CC9-6419777AB09D}"/>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4503666C-0FA3-7EF5-0FE6-452A0635C956}"/>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79ACEAB2-CF88-9321-6F67-5B9D94E17DA6}"/>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AA0FC8BF-DAC2-A5FB-46B0-70C24F0FA2E5}"/>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5D38E5AE-AE95-46D1-A37A-DF4C9AE8A071}"/>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B40C6501-0296-5AAD-7B5F-0FC65915078C}"/>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11</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37C7FB68-3192-FC47-49A6-03AFF2372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D906C2BF-7680-DD12-C0A1-D24CC35852A0}"/>
              </a:ext>
            </a:extLst>
          </p:cNvPr>
          <p:cNvSpPr txBox="1"/>
          <p:nvPr/>
        </p:nvSpPr>
        <p:spPr>
          <a:xfrm>
            <a:off x="140498" y="784225"/>
            <a:ext cx="5352480" cy="166071"/>
          </a:xfrm>
          <a:prstGeom prst="rect">
            <a:avLst/>
          </a:prstGeom>
        </p:spPr>
        <p:txBody>
          <a:bodyPr vert="horz" wrap="square" lIns="0" tIns="12065" rIns="0" bIns="0" rtlCol="0">
            <a:spAutoFit/>
          </a:bodyPr>
          <a:lstStyle/>
          <a:p>
            <a:pPr algn="l"/>
            <a:r>
              <a:rPr lang="it-IT" sz="1000" dirty="0" err="1">
                <a:latin typeface="Trebuchet MS" panose="020B0703020202090204" pitchFamily="34" charset="0"/>
              </a:rPr>
              <a:t>Boruta</a:t>
            </a:r>
            <a:r>
              <a:rPr lang="it-IT" sz="1000" dirty="0">
                <a:latin typeface="Trebuchet MS" panose="020B0703020202090204" pitchFamily="34" charset="0"/>
              </a:rPr>
              <a:t> </a:t>
            </a:r>
            <a:r>
              <a:rPr lang="it-IT" sz="1000" dirty="0" err="1">
                <a:latin typeface="Trebuchet MS" panose="020B0703020202090204" pitchFamily="34" charset="0"/>
              </a:rPr>
              <a:t>method</a:t>
            </a:r>
            <a:r>
              <a:rPr lang="it-IT" sz="1000" dirty="0">
                <a:latin typeface="Trebuchet MS" panose="020B0703020202090204" pitchFamily="34" charset="0"/>
              </a:rPr>
              <a:t> for feature </a:t>
            </a:r>
            <a:r>
              <a:rPr lang="it-IT" sz="1000" dirty="0" err="1">
                <a:latin typeface="Trebuchet MS" panose="020B0703020202090204" pitchFamily="34" charset="0"/>
              </a:rPr>
              <a:t>selection</a:t>
            </a:r>
            <a:r>
              <a:rPr lang="it-IT" sz="1000" dirty="0">
                <a:latin typeface="Trebuchet MS" panose="020B0703020202090204" pitchFamily="34" charset="0"/>
              </a:rPr>
              <a:t> and 10 </a:t>
            </a:r>
            <a:r>
              <a:rPr lang="it-IT" sz="1000" dirty="0" err="1">
                <a:latin typeface="Trebuchet MS" panose="020B0703020202090204" pitchFamily="34" charset="0"/>
              </a:rPr>
              <a:t>fold</a:t>
            </a:r>
            <a:r>
              <a:rPr lang="it-IT" sz="1000" dirty="0">
                <a:latin typeface="Trebuchet MS" panose="020B0703020202090204" pitchFamily="34" charset="0"/>
              </a:rPr>
              <a:t> cross </a:t>
            </a:r>
            <a:r>
              <a:rPr lang="it-IT" sz="1000" dirty="0" err="1">
                <a:latin typeface="Trebuchet MS" panose="020B0703020202090204" pitchFamily="34" charset="0"/>
              </a:rPr>
              <a:t>validated</a:t>
            </a:r>
            <a:r>
              <a:rPr lang="it-IT" sz="1000" dirty="0">
                <a:latin typeface="Trebuchet MS" panose="020B0703020202090204" pitchFamily="34" charset="0"/>
              </a:rPr>
              <a:t> of the training set. </a:t>
            </a:r>
            <a:endParaRPr lang="it-IT" sz="1000" b="0" i="0" u="none" strike="noStrike" dirty="0">
              <a:effectLst/>
              <a:latin typeface="Trebuchet MS" panose="020B0703020202090204" pitchFamily="34" charset="0"/>
            </a:endParaRPr>
          </a:p>
        </p:txBody>
      </p:sp>
      <p:sp>
        <p:nvSpPr>
          <p:cNvPr id="15" name="object 6">
            <a:extLst>
              <a:ext uri="{FF2B5EF4-FFF2-40B4-BE49-F238E27FC236}">
                <a16:creationId xmlns:a16="http://schemas.microsoft.com/office/drawing/2014/main" id="{1D7BA863-E904-8598-243A-0408E6D0A36F}"/>
              </a:ext>
            </a:extLst>
          </p:cNvPr>
          <p:cNvSpPr txBox="1"/>
          <p:nvPr/>
        </p:nvSpPr>
        <p:spPr>
          <a:xfrm>
            <a:off x="792129" y="1272914"/>
            <a:ext cx="2166971" cy="319959"/>
          </a:xfrm>
          <a:prstGeom prst="rect">
            <a:avLst/>
          </a:prstGeom>
        </p:spPr>
        <p:txBody>
          <a:bodyPr vert="horz" wrap="square" lIns="0" tIns="12065" rIns="0" bIns="0" rtlCol="0">
            <a:spAutoFit/>
          </a:bodyPr>
          <a:lstStyle/>
          <a:p>
            <a:pPr marL="171450" indent="-171450" algn="l">
              <a:buFont typeface="Arial" panose="020B0604020202020204" pitchFamily="34" charset="0"/>
              <a:buChar char="•"/>
            </a:pPr>
            <a:r>
              <a:rPr lang="it-IT" sz="1000" b="0" i="0" u="none" strike="noStrike">
                <a:solidFill>
                  <a:srgbClr val="202122"/>
                </a:solidFill>
                <a:effectLst/>
                <a:latin typeface="Trebuchet MS" panose="020B0703020202090204" pitchFamily="34" charset="0"/>
              </a:rPr>
              <a:t>Max </a:t>
            </a:r>
            <a:r>
              <a:rPr lang="it-IT" sz="1000" b="0" i="0" u="none" strike="noStrike" err="1">
                <a:solidFill>
                  <a:srgbClr val="202122"/>
                </a:solidFill>
                <a:effectLst/>
                <a:latin typeface="Trebuchet MS" panose="020B0703020202090204" pitchFamily="34" charset="0"/>
              </a:rPr>
              <a:t>depth</a:t>
            </a:r>
            <a:r>
              <a:rPr lang="it-IT" sz="1000">
                <a:solidFill>
                  <a:srgbClr val="202122"/>
                </a:solidFill>
                <a:latin typeface="Trebuchet MS" panose="020B0703020202090204" pitchFamily="34" charset="0"/>
              </a:rPr>
              <a:t>: [None, 10 , 20]</a:t>
            </a:r>
          </a:p>
          <a:p>
            <a:pPr marL="171450" indent="-171450" algn="l">
              <a:buFont typeface="Arial" panose="020B0604020202020204" pitchFamily="34" charset="0"/>
              <a:buChar char="•"/>
            </a:pPr>
            <a:r>
              <a:rPr lang="it-IT" sz="1000" b="0" i="0" u="none" strike="noStrike" err="1">
                <a:solidFill>
                  <a:srgbClr val="202122"/>
                </a:solidFill>
                <a:effectLst/>
                <a:latin typeface="Trebuchet MS" panose="020B0703020202090204" pitchFamily="34" charset="0"/>
              </a:rPr>
              <a:t>N</a:t>
            </a:r>
            <a:r>
              <a:rPr lang="it-IT" sz="1000" b="0" i="0" u="none" strike="noStrike">
                <a:solidFill>
                  <a:srgbClr val="202122"/>
                </a:solidFill>
                <a:effectLst/>
                <a:latin typeface="Trebuchet MS" panose="020B0703020202090204" pitchFamily="34" charset="0"/>
              </a:rPr>
              <a:t> </a:t>
            </a:r>
            <a:r>
              <a:rPr lang="it-IT" sz="1000" b="0" i="0" u="none" strike="noStrike" err="1">
                <a:solidFill>
                  <a:srgbClr val="202122"/>
                </a:solidFill>
                <a:effectLst/>
                <a:latin typeface="Trebuchet MS" panose="020B0703020202090204" pitchFamily="34" charset="0"/>
              </a:rPr>
              <a:t>estimetors</a:t>
            </a:r>
            <a:r>
              <a:rPr lang="it-IT" sz="1000" b="0" i="0" u="none" strike="noStrike">
                <a:solidFill>
                  <a:srgbClr val="202122"/>
                </a:solidFill>
                <a:effectLst/>
                <a:latin typeface="Trebuchet MS" panose="020B0703020202090204" pitchFamily="34" charset="0"/>
              </a:rPr>
              <a:t>: </a:t>
            </a:r>
            <a:r>
              <a:rPr lang="it-IT" sz="1000">
                <a:solidFill>
                  <a:srgbClr val="202122"/>
                </a:solidFill>
                <a:latin typeface="Trebuchet MS" panose="020B0703020202090204" pitchFamily="34" charset="0"/>
              </a:rPr>
              <a:t>[50, 100, 200, 300]</a:t>
            </a:r>
            <a:endParaRPr lang="it-IT" sz="1000" b="0" i="0" u="none" strike="noStrike">
              <a:solidFill>
                <a:srgbClr val="202122"/>
              </a:solidFill>
              <a:effectLst/>
              <a:latin typeface="Trebuchet MS" panose="020B0703020202090204" pitchFamily="34" charset="0"/>
            </a:endParaRPr>
          </a:p>
        </p:txBody>
      </p:sp>
      <p:sp>
        <p:nvSpPr>
          <p:cNvPr id="21" name="object 8">
            <a:extLst>
              <a:ext uri="{FF2B5EF4-FFF2-40B4-BE49-F238E27FC236}">
                <a16:creationId xmlns:a16="http://schemas.microsoft.com/office/drawing/2014/main" id="{A5B7F613-BB87-AE63-1C1E-5860D1FFE39E}"/>
              </a:ext>
            </a:extLst>
          </p:cNvPr>
          <p:cNvSpPr txBox="1"/>
          <p:nvPr/>
        </p:nvSpPr>
        <p:spPr>
          <a:xfrm>
            <a:off x="800101" y="1052033"/>
            <a:ext cx="1167601"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Random Forest</a:t>
            </a:r>
            <a:endParaRPr sz="1000">
              <a:latin typeface="Trebuchet MS"/>
              <a:cs typeface="Trebuchet MS"/>
            </a:endParaRPr>
          </a:p>
        </p:txBody>
      </p:sp>
      <p:sp>
        <p:nvSpPr>
          <p:cNvPr id="3" name="object 7">
            <a:extLst>
              <a:ext uri="{FF2B5EF4-FFF2-40B4-BE49-F238E27FC236}">
                <a16:creationId xmlns:a16="http://schemas.microsoft.com/office/drawing/2014/main" id="{A8E5C18F-DBB7-F4E7-F315-F23646C01917}"/>
              </a:ext>
            </a:extLst>
          </p:cNvPr>
          <p:cNvSpPr/>
          <p:nvPr/>
        </p:nvSpPr>
        <p:spPr>
          <a:xfrm>
            <a:off x="749366" y="1736801"/>
            <a:ext cx="4743471" cy="298273"/>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5" name="object 9">
            <a:extLst>
              <a:ext uri="{FF2B5EF4-FFF2-40B4-BE49-F238E27FC236}">
                <a16:creationId xmlns:a16="http://schemas.microsoft.com/office/drawing/2014/main" id="{C263A433-1E57-EB38-A724-79F2962C43FA}"/>
              </a:ext>
            </a:extLst>
          </p:cNvPr>
          <p:cNvGrpSpPr/>
          <p:nvPr/>
        </p:nvGrpSpPr>
        <p:grpSpPr>
          <a:xfrm>
            <a:off x="749366" y="1900023"/>
            <a:ext cx="4743537" cy="396290"/>
            <a:chOff x="237197" y="1199184"/>
            <a:chExt cx="5285740" cy="226536"/>
          </a:xfrm>
        </p:grpSpPr>
        <p:pic>
          <p:nvPicPr>
            <p:cNvPr id="19" name="object 10">
              <a:extLst>
                <a:ext uri="{FF2B5EF4-FFF2-40B4-BE49-F238E27FC236}">
                  <a16:creationId xmlns:a16="http://schemas.microsoft.com/office/drawing/2014/main" id="{C1E2419C-010D-8394-7024-65F0E8052FBD}"/>
                </a:ext>
              </a:extLst>
            </p:cNvPr>
            <p:cNvPicPr/>
            <p:nvPr/>
          </p:nvPicPr>
          <p:blipFill>
            <a:blip r:embed="rId3" cstate="print"/>
            <a:stretch>
              <a:fillRect/>
            </a:stretch>
          </p:blipFill>
          <p:spPr>
            <a:xfrm>
              <a:off x="237197" y="1199184"/>
              <a:ext cx="5285667" cy="50609"/>
            </a:xfrm>
            <a:prstGeom prst="rect">
              <a:avLst/>
            </a:prstGeom>
          </p:spPr>
        </p:pic>
        <p:sp>
          <p:nvSpPr>
            <p:cNvPr id="26" name="object 12">
              <a:extLst>
                <a:ext uri="{FF2B5EF4-FFF2-40B4-BE49-F238E27FC236}">
                  <a16:creationId xmlns:a16="http://schemas.microsoft.com/office/drawing/2014/main" id="{B0F95A34-E9AE-0E68-24F5-152A5C542A85}"/>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7" name="object 6">
            <a:extLst>
              <a:ext uri="{FF2B5EF4-FFF2-40B4-BE49-F238E27FC236}">
                <a16:creationId xmlns:a16="http://schemas.microsoft.com/office/drawing/2014/main" id="{0D9450B4-8C10-D406-3B42-07E8BBCDE391}"/>
              </a:ext>
            </a:extLst>
          </p:cNvPr>
          <p:cNvSpPr txBox="1"/>
          <p:nvPr/>
        </p:nvSpPr>
        <p:spPr>
          <a:xfrm>
            <a:off x="792196" y="1937644"/>
            <a:ext cx="4743537" cy="319959"/>
          </a:xfrm>
          <a:prstGeom prst="rect">
            <a:avLst/>
          </a:prstGeom>
        </p:spPr>
        <p:txBody>
          <a:bodyPr vert="horz" wrap="square" lIns="0" tIns="12065" rIns="0" bIns="0" rtlCol="0">
            <a:spAutoFit/>
          </a:bodyPr>
          <a:lstStyle/>
          <a:p>
            <a:pPr marL="171450" indent="-171450" algn="l">
              <a:buFont typeface="Arial" panose="020B0604020202020204" pitchFamily="34" charset="0"/>
              <a:buChar char="•"/>
            </a:pPr>
            <a:r>
              <a:rPr lang="it-IT" sz="1000" err="1">
                <a:solidFill>
                  <a:srgbClr val="202122"/>
                </a:solidFill>
                <a:latin typeface="Trebuchet MS" panose="020B0703020202090204" pitchFamily="34" charset="0"/>
              </a:rPr>
              <a:t>N</a:t>
            </a:r>
            <a:r>
              <a:rPr lang="it-IT" sz="1000">
                <a:solidFill>
                  <a:srgbClr val="202122"/>
                </a:solidFill>
                <a:latin typeface="Trebuchet MS" panose="020B0703020202090204" pitchFamily="34" charset="0"/>
              </a:rPr>
              <a:t> </a:t>
            </a:r>
            <a:r>
              <a:rPr lang="it-IT" sz="1000" err="1">
                <a:solidFill>
                  <a:srgbClr val="202122"/>
                </a:solidFill>
                <a:latin typeface="Trebuchet MS" panose="020B0703020202090204" pitchFamily="34" charset="0"/>
              </a:rPr>
              <a:t>neighbors</a:t>
            </a:r>
            <a:r>
              <a:rPr lang="it-IT" sz="1000">
                <a:solidFill>
                  <a:srgbClr val="202122"/>
                </a:solidFill>
                <a:latin typeface="Trebuchet MS" panose="020B0703020202090204" pitchFamily="34" charset="0"/>
              </a:rPr>
              <a:t>: [3, 5, 7, 10]</a:t>
            </a:r>
          </a:p>
          <a:p>
            <a:pPr marL="171450" indent="-171450" algn="l">
              <a:buFont typeface="Arial" panose="020B0604020202020204" pitchFamily="34" charset="0"/>
              <a:buChar char="•"/>
            </a:pPr>
            <a:r>
              <a:rPr lang="it-IT" sz="1000" b="0" i="0" u="none" strike="noStrike" err="1">
                <a:solidFill>
                  <a:srgbClr val="202122"/>
                </a:solidFill>
                <a:effectLst/>
                <a:latin typeface="Trebuchet MS" panose="020B0703020202090204" pitchFamily="34" charset="0"/>
              </a:rPr>
              <a:t>p</a:t>
            </a:r>
            <a:r>
              <a:rPr lang="it-IT" sz="1000" b="0" i="0" u="none" strike="noStrike">
                <a:solidFill>
                  <a:srgbClr val="202122"/>
                </a:solidFill>
                <a:effectLst/>
                <a:latin typeface="Trebuchet MS" panose="020B0703020202090204" pitchFamily="34" charset="0"/>
              </a:rPr>
              <a:t>: [1,2]</a:t>
            </a:r>
          </a:p>
        </p:txBody>
      </p:sp>
      <p:sp>
        <p:nvSpPr>
          <p:cNvPr id="28" name="object 8">
            <a:extLst>
              <a:ext uri="{FF2B5EF4-FFF2-40B4-BE49-F238E27FC236}">
                <a16:creationId xmlns:a16="http://schemas.microsoft.com/office/drawing/2014/main" id="{4974975E-FA10-EBA9-E941-02EF75AEB69C}"/>
              </a:ext>
            </a:extLst>
          </p:cNvPr>
          <p:cNvSpPr txBox="1"/>
          <p:nvPr/>
        </p:nvSpPr>
        <p:spPr>
          <a:xfrm>
            <a:off x="800167" y="1716763"/>
            <a:ext cx="1034765"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K-NN</a:t>
            </a:r>
            <a:endParaRPr sz="1000">
              <a:latin typeface="Trebuchet MS"/>
              <a:cs typeface="Trebuchet MS"/>
            </a:endParaRPr>
          </a:p>
        </p:txBody>
      </p:sp>
      <p:sp>
        <p:nvSpPr>
          <p:cNvPr id="35" name="object 7">
            <a:extLst>
              <a:ext uri="{FF2B5EF4-FFF2-40B4-BE49-F238E27FC236}">
                <a16:creationId xmlns:a16="http://schemas.microsoft.com/office/drawing/2014/main" id="{222A2A48-58A5-5B80-32EC-7A3C580EF117}"/>
              </a:ext>
            </a:extLst>
          </p:cNvPr>
          <p:cNvSpPr/>
          <p:nvPr/>
        </p:nvSpPr>
        <p:spPr>
          <a:xfrm>
            <a:off x="749366" y="2387256"/>
            <a:ext cx="4743405" cy="298273"/>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36" name="object 9">
            <a:extLst>
              <a:ext uri="{FF2B5EF4-FFF2-40B4-BE49-F238E27FC236}">
                <a16:creationId xmlns:a16="http://schemas.microsoft.com/office/drawing/2014/main" id="{AE68632E-693C-0AFC-C906-57E48D32F369}"/>
              </a:ext>
            </a:extLst>
          </p:cNvPr>
          <p:cNvGrpSpPr/>
          <p:nvPr/>
        </p:nvGrpSpPr>
        <p:grpSpPr>
          <a:xfrm>
            <a:off x="749366" y="2550478"/>
            <a:ext cx="4743471" cy="396290"/>
            <a:chOff x="237197" y="1199184"/>
            <a:chExt cx="5285740" cy="226536"/>
          </a:xfrm>
        </p:grpSpPr>
        <p:pic>
          <p:nvPicPr>
            <p:cNvPr id="37" name="object 10">
              <a:extLst>
                <a:ext uri="{FF2B5EF4-FFF2-40B4-BE49-F238E27FC236}">
                  <a16:creationId xmlns:a16="http://schemas.microsoft.com/office/drawing/2014/main" id="{7B007B1A-B115-44C7-F38B-0AF30EB00749}"/>
                </a:ext>
              </a:extLst>
            </p:cNvPr>
            <p:cNvPicPr/>
            <p:nvPr/>
          </p:nvPicPr>
          <p:blipFill>
            <a:blip r:embed="rId3" cstate="print"/>
            <a:stretch>
              <a:fillRect/>
            </a:stretch>
          </p:blipFill>
          <p:spPr>
            <a:xfrm>
              <a:off x="237197" y="1199184"/>
              <a:ext cx="5285667" cy="50609"/>
            </a:xfrm>
            <a:prstGeom prst="rect">
              <a:avLst/>
            </a:prstGeom>
          </p:spPr>
        </p:pic>
        <p:sp>
          <p:nvSpPr>
            <p:cNvPr id="38" name="object 12">
              <a:extLst>
                <a:ext uri="{FF2B5EF4-FFF2-40B4-BE49-F238E27FC236}">
                  <a16:creationId xmlns:a16="http://schemas.microsoft.com/office/drawing/2014/main" id="{BC9FE9AA-CD1D-E7ED-2A6A-BD5A16ADDC37}"/>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39" name="object 6">
            <a:extLst>
              <a:ext uri="{FF2B5EF4-FFF2-40B4-BE49-F238E27FC236}">
                <a16:creationId xmlns:a16="http://schemas.microsoft.com/office/drawing/2014/main" id="{FC13D77C-EE6B-52BA-6C76-0204AD7757D6}"/>
              </a:ext>
            </a:extLst>
          </p:cNvPr>
          <p:cNvSpPr txBox="1"/>
          <p:nvPr/>
        </p:nvSpPr>
        <p:spPr>
          <a:xfrm>
            <a:off x="792196" y="2588099"/>
            <a:ext cx="4743471" cy="319959"/>
          </a:xfrm>
          <a:prstGeom prst="rect">
            <a:avLst/>
          </a:prstGeom>
        </p:spPr>
        <p:txBody>
          <a:bodyPr vert="horz" wrap="square" lIns="0" tIns="12065" rIns="0" bIns="0" rtlCol="0">
            <a:spAutoFit/>
          </a:bodyPr>
          <a:lstStyle/>
          <a:p>
            <a:pPr marL="171450" indent="-171450" algn="l">
              <a:buFont typeface="Arial" panose="020B0604020202020204" pitchFamily="34" charset="0"/>
              <a:buChar char="•"/>
            </a:pPr>
            <a:r>
              <a:rPr lang="it-IT" sz="1000">
                <a:solidFill>
                  <a:srgbClr val="202122"/>
                </a:solidFill>
                <a:latin typeface="Trebuchet MS" panose="020B0703020202090204" pitchFamily="34" charset="0"/>
              </a:rPr>
              <a:t>C: [100, 500, 1000]</a:t>
            </a:r>
          </a:p>
          <a:p>
            <a:pPr marL="171450" indent="-171450" algn="l">
              <a:buFont typeface="Arial" panose="020B0604020202020204" pitchFamily="34" charset="0"/>
              <a:buChar char="•"/>
            </a:pPr>
            <a:r>
              <a:rPr lang="it-IT" sz="1000">
                <a:solidFill>
                  <a:srgbClr val="202122"/>
                </a:solidFill>
                <a:latin typeface="Trebuchet MS" panose="020B0703020202090204" pitchFamily="34" charset="0"/>
              </a:rPr>
              <a:t>Gamma</a:t>
            </a:r>
            <a:r>
              <a:rPr lang="it-IT" sz="1000" b="0" i="0" u="none" strike="noStrike">
                <a:solidFill>
                  <a:srgbClr val="202122"/>
                </a:solidFill>
                <a:effectLst/>
                <a:latin typeface="Trebuchet MS" panose="020B0703020202090204" pitchFamily="34" charset="0"/>
              </a:rPr>
              <a:t>: [0.005, 0.01, 0.1, 0.5, 1.0]</a:t>
            </a:r>
          </a:p>
        </p:txBody>
      </p:sp>
      <p:sp>
        <p:nvSpPr>
          <p:cNvPr id="40" name="object 8">
            <a:extLst>
              <a:ext uri="{FF2B5EF4-FFF2-40B4-BE49-F238E27FC236}">
                <a16:creationId xmlns:a16="http://schemas.microsoft.com/office/drawing/2014/main" id="{04192A92-95BD-EEC4-8251-006E9C720377}"/>
              </a:ext>
            </a:extLst>
          </p:cNvPr>
          <p:cNvSpPr txBox="1"/>
          <p:nvPr/>
        </p:nvSpPr>
        <p:spPr>
          <a:xfrm>
            <a:off x="800167" y="2367218"/>
            <a:ext cx="1034751"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SVM</a:t>
            </a:r>
            <a:endParaRPr sz="1000">
              <a:latin typeface="Trebuchet MS"/>
              <a:cs typeface="Trebuchet MS"/>
            </a:endParaRPr>
          </a:p>
        </p:txBody>
      </p:sp>
      <p:sp>
        <p:nvSpPr>
          <p:cNvPr id="41" name="Freccia giù 40">
            <a:extLst>
              <a:ext uri="{FF2B5EF4-FFF2-40B4-BE49-F238E27FC236}">
                <a16:creationId xmlns:a16="http://schemas.microsoft.com/office/drawing/2014/main" id="{E98C25CB-A2E0-A1E8-7B45-EBBD2A16D912}"/>
              </a:ext>
            </a:extLst>
          </p:cNvPr>
          <p:cNvSpPr/>
          <p:nvPr/>
        </p:nvSpPr>
        <p:spPr>
          <a:xfrm rot="16200000">
            <a:off x="256614" y="1176376"/>
            <a:ext cx="193358" cy="339930"/>
          </a:xfrm>
          <a:prstGeom prst="down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5613"/>
              </a:solidFill>
            </a:endParaRPr>
          </a:p>
        </p:txBody>
      </p:sp>
      <p:sp>
        <p:nvSpPr>
          <p:cNvPr id="42" name="Freccia giù 41">
            <a:extLst>
              <a:ext uri="{FF2B5EF4-FFF2-40B4-BE49-F238E27FC236}">
                <a16:creationId xmlns:a16="http://schemas.microsoft.com/office/drawing/2014/main" id="{FD514BEC-3527-0A9A-FDE3-E042E5A6C6AC}"/>
              </a:ext>
            </a:extLst>
          </p:cNvPr>
          <p:cNvSpPr/>
          <p:nvPr/>
        </p:nvSpPr>
        <p:spPr>
          <a:xfrm rot="16200000">
            <a:off x="256614" y="1865109"/>
            <a:ext cx="193358" cy="339930"/>
          </a:xfrm>
          <a:prstGeom prst="down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5613"/>
              </a:solidFill>
            </a:endParaRPr>
          </a:p>
        </p:txBody>
      </p:sp>
      <p:sp>
        <p:nvSpPr>
          <p:cNvPr id="43" name="Freccia giù 42">
            <a:extLst>
              <a:ext uri="{FF2B5EF4-FFF2-40B4-BE49-F238E27FC236}">
                <a16:creationId xmlns:a16="http://schemas.microsoft.com/office/drawing/2014/main" id="{EC9E015F-B405-430D-4E87-A2A5684CE984}"/>
              </a:ext>
            </a:extLst>
          </p:cNvPr>
          <p:cNvSpPr/>
          <p:nvPr/>
        </p:nvSpPr>
        <p:spPr>
          <a:xfrm rot="16200000">
            <a:off x="256614" y="2487603"/>
            <a:ext cx="193358" cy="339930"/>
          </a:xfrm>
          <a:prstGeom prst="down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5613"/>
              </a:solidFill>
            </a:endParaRPr>
          </a:p>
        </p:txBody>
      </p:sp>
      <p:sp>
        <p:nvSpPr>
          <p:cNvPr id="25" name="object 14">
            <a:extLst>
              <a:ext uri="{FF2B5EF4-FFF2-40B4-BE49-F238E27FC236}">
                <a16:creationId xmlns:a16="http://schemas.microsoft.com/office/drawing/2014/main" id="{07356B5A-A4DE-EDEC-03E9-E8FEAFF0F617}"/>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1283710380"/>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8EB6E-2F5C-FB4B-0E5F-7C8892D4708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F75CB69-19B5-1440-4E25-320B3F7C452A}"/>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1.2 </a:t>
            </a:r>
            <a:r>
              <a:rPr lang="it-IT" sz="1400" b="1" spc="-5" err="1">
                <a:solidFill>
                  <a:srgbClr val="005714"/>
                </a:solidFill>
                <a:latin typeface="Arial"/>
                <a:cs typeface="Arial"/>
              </a:rPr>
              <a:t>Classification</a:t>
            </a:r>
            <a:r>
              <a:rPr lang="it-IT" sz="1400" b="1" spc="-5">
                <a:solidFill>
                  <a:srgbClr val="005714"/>
                </a:solidFill>
                <a:latin typeface="Arial"/>
                <a:cs typeface="Arial"/>
              </a:rPr>
              <a:t>: DL models</a:t>
            </a:r>
            <a:endParaRPr sz="1400">
              <a:latin typeface="Arial"/>
              <a:cs typeface="Arial"/>
            </a:endParaRPr>
          </a:p>
        </p:txBody>
      </p:sp>
      <p:sp>
        <p:nvSpPr>
          <p:cNvPr id="4" name="object 4">
            <a:extLst>
              <a:ext uri="{FF2B5EF4-FFF2-40B4-BE49-F238E27FC236}">
                <a16:creationId xmlns:a16="http://schemas.microsoft.com/office/drawing/2014/main" id="{D3EF5C52-B618-913C-A8F9-4FF198852213}"/>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C6844ECD-EB19-9FAD-234E-AC901FA1A5F7}"/>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96B54F27-CDE4-0B7F-1176-AB11EE12093F}"/>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1B8951A2-0CAC-1CEA-124F-3C50B135A0B6}"/>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1FB8950D-1CD0-0048-D6F2-FE1F1B0463BC}"/>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F29CAA08-059B-2456-10A8-28BF1FB9120E}"/>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1018BCF4-1298-1EC2-B7E3-967C1ACE4197}"/>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AFEEDA59-30AE-1C29-6378-C0D038A4F644}"/>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207F079F-A0DB-E3F9-D2C1-8B797819E229}"/>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FA13D095-E937-5602-A83F-8E48E4623C42}"/>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12</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D1A99569-DD4E-E55F-5F4B-547982E41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78073721-1140-B043-EB01-9018BB0DADEC}"/>
              </a:ext>
            </a:extLst>
          </p:cNvPr>
          <p:cNvSpPr txBox="1"/>
          <p:nvPr/>
        </p:nvSpPr>
        <p:spPr>
          <a:xfrm>
            <a:off x="142388" y="777204"/>
            <a:ext cx="5535951" cy="499496"/>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We tried three architectures from scratch to compare the performance.</a:t>
            </a:r>
          </a:p>
          <a:p>
            <a:pPr marL="12700">
              <a:lnSpc>
                <a:spcPct val="100000"/>
              </a:lnSpc>
              <a:spcBef>
                <a:spcPts val="95"/>
              </a:spcBef>
            </a:pPr>
            <a:r>
              <a:rPr lang="en-US" sz="1000" spc="-20">
                <a:latin typeface="Trebuchet MS"/>
                <a:cs typeface="Trebuchet MS"/>
              </a:rPr>
              <a:t>All the networks started with random weight, and no transfer learning was involved.</a:t>
            </a:r>
          </a:p>
          <a:p>
            <a:pPr marL="12700">
              <a:lnSpc>
                <a:spcPct val="100000"/>
              </a:lnSpc>
              <a:spcBef>
                <a:spcPts val="95"/>
              </a:spcBef>
            </a:pPr>
            <a:r>
              <a:rPr lang="en-US" sz="1000" spc="-20">
                <a:latin typeface="Trebuchet MS"/>
                <a:cs typeface="Trebuchet MS"/>
              </a:rPr>
              <a:t>Validated on 0.2 of the training set.</a:t>
            </a:r>
          </a:p>
        </p:txBody>
      </p:sp>
      <p:sp>
        <p:nvSpPr>
          <p:cNvPr id="19" name="object 7">
            <a:extLst>
              <a:ext uri="{FF2B5EF4-FFF2-40B4-BE49-F238E27FC236}">
                <a16:creationId xmlns:a16="http://schemas.microsoft.com/office/drawing/2014/main" id="{C8585416-9C4B-EFE4-D808-822403F07DDF}"/>
              </a:ext>
            </a:extLst>
          </p:cNvPr>
          <p:cNvSpPr/>
          <p:nvPr/>
        </p:nvSpPr>
        <p:spPr>
          <a:xfrm>
            <a:off x="2687129" y="1389428"/>
            <a:ext cx="2911117"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0" name="object 9">
            <a:extLst>
              <a:ext uri="{FF2B5EF4-FFF2-40B4-BE49-F238E27FC236}">
                <a16:creationId xmlns:a16="http://schemas.microsoft.com/office/drawing/2014/main" id="{2374BBC7-2F24-253B-0E21-6A59649CCD38}"/>
              </a:ext>
            </a:extLst>
          </p:cNvPr>
          <p:cNvGrpSpPr/>
          <p:nvPr/>
        </p:nvGrpSpPr>
        <p:grpSpPr>
          <a:xfrm>
            <a:off x="2687096" y="1552649"/>
            <a:ext cx="2911190" cy="1182693"/>
            <a:chOff x="237197" y="1199184"/>
            <a:chExt cx="5285740" cy="226536"/>
          </a:xfrm>
        </p:grpSpPr>
        <p:pic>
          <p:nvPicPr>
            <p:cNvPr id="24" name="object 10">
              <a:extLst>
                <a:ext uri="{FF2B5EF4-FFF2-40B4-BE49-F238E27FC236}">
                  <a16:creationId xmlns:a16="http://schemas.microsoft.com/office/drawing/2014/main" id="{A237C039-DBED-24E1-90F6-DC7FD03EE355}"/>
                </a:ext>
              </a:extLst>
            </p:cNvPr>
            <p:cNvPicPr/>
            <p:nvPr/>
          </p:nvPicPr>
          <p:blipFill>
            <a:blip r:embed="rId3" cstate="print"/>
            <a:stretch>
              <a:fillRect/>
            </a:stretch>
          </p:blipFill>
          <p:spPr>
            <a:xfrm>
              <a:off x="237197" y="1199184"/>
              <a:ext cx="5285667" cy="50609"/>
            </a:xfrm>
            <a:prstGeom prst="rect">
              <a:avLst/>
            </a:prstGeom>
          </p:spPr>
        </p:pic>
        <p:sp>
          <p:nvSpPr>
            <p:cNvPr id="25" name="object 12">
              <a:extLst>
                <a:ext uri="{FF2B5EF4-FFF2-40B4-BE49-F238E27FC236}">
                  <a16:creationId xmlns:a16="http://schemas.microsoft.com/office/drawing/2014/main" id="{34990C90-642D-C418-E48D-8A01C5333958}"/>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6" name="object 6">
            <a:extLst>
              <a:ext uri="{FF2B5EF4-FFF2-40B4-BE49-F238E27FC236}">
                <a16:creationId xmlns:a16="http://schemas.microsoft.com/office/drawing/2014/main" id="{2B17ED85-2FDD-7A43-52AA-6DD2BA84B6DD}"/>
              </a:ext>
            </a:extLst>
          </p:cNvPr>
          <p:cNvSpPr txBox="1"/>
          <p:nvPr/>
        </p:nvSpPr>
        <p:spPr>
          <a:xfrm>
            <a:off x="2730500" y="1551691"/>
            <a:ext cx="3199602" cy="1166345"/>
          </a:xfrm>
          <a:prstGeom prst="rect">
            <a:avLst/>
          </a:prstGeom>
        </p:spPr>
        <p:txBody>
          <a:bodyPr vert="horz" wrap="square" lIns="0" tIns="12065" rIns="0" bIns="0" rtlCol="0">
            <a:spAutoFit/>
          </a:bodyPr>
          <a:lstStyle/>
          <a:p>
            <a:pPr marL="184150" indent="-171450">
              <a:spcBef>
                <a:spcPts val="95"/>
              </a:spcBef>
              <a:buFont typeface="Arial" panose="020B0604020202020204" pitchFamily="34" charset="0"/>
              <a:buChar char="•"/>
            </a:pPr>
            <a:r>
              <a:rPr lang="en-US" sz="1000" spc="-20">
                <a:latin typeface="Trebuchet MS"/>
                <a:cs typeface="Trebuchet MS"/>
              </a:rPr>
              <a:t>Epoch = 1000 (early stop)</a:t>
            </a:r>
          </a:p>
          <a:p>
            <a:pPr marL="184150" indent="-171450">
              <a:spcBef>
                <a:spcPts val="95"/>
              </a:spcBef>
              <a:buFont typeface="Arial" panose="020B0604020202020204" pitchFamily="34" charset="0"/>
              <a:buChar char="•"/>
            </a:pPr>
            <a:r>
              <a:rPr lang="en-US" sz="1000" spc="-20">
                <a:latin typeface="Trebuchet MS"/>
                <a:cs typeface="Trebuchet MS"/>
              </a:rPr>
              <a:t>Batch size = 32</a:t>
            </a:r>
          </a:p>
          <a:p>
            <a:pPr marL="184150" indent="-171450">
              <a:spcBef>
                <a:spcPts val="95"/>
              </a:spcBef>
              <a:buFont typeface="Arial" panose="020B0604020202020204" pitchFamily="34" charset="0"/>
              <a:buChar char="•"/>
            </a:pPr>
            <a:r>
              <a:rPr lang="en-US" sz="1000" spc="-20">
                <a:latin typeface="Trebuchet MS"/>
                <a:cs typeface="Trebuchet MS"/>
              </a:rPr>
              <a:t>Learning rate = 1e-3</a:t>
            </a:r>
          </a:p>
          <a:p>
            <a:pPr marL="184150" indent="-171450">
              <a:spcBef>
                <a:spcPts val="95"/>
              </a:spcBef>
              <a:buFont typeface="Arial" panose="020B0604020202020204" pitchFamily="34" charset="0"/>
              <a:buChar char="•"/>
            </a:pPr>
            <a:r>
              <a:rPr lang="en-US" sz="1000" spc="-20">
                <a:latin typeface="Trebuchet MS"/>
                <a:cs typeface="Trebuchet MS"/>
              </a:rPr>
              <a:t>Optimizer = Adam</a:t>
            </a:r>
          </a:p>
          <a:p>
            <a:pPr marL="184150" indent="-171450">
              <a:spcBef>
                <a:spcPts val="95"/>
              </a:spcBef>
              <a:buFont typeface="Arial" panose="020B0604020202020204" pitchFamily="34" charset="0"/>
              <a:buChar char="•"/>
            </a:pPr>
            <a:r>
              <a:rPr lang="en-US" sz="1000" spc="-20">
                <a:latin typeface="Trebuchet MS"/>
                <a:cs typeface="Trebuchet MS"/>
              </a:rPr>
              <a:t>Decay = 0.8 (every 10 epoch)</a:t>
            </a:r>
          </a:p>
          <a:p>
            <a:pPr marL="184150" indent="-171450">
              <a:spcBef>
                <a:spcPts val="95"/>
              </a:spcBef>
              <a:buFont typeface="Arial" panose="020B0604020202020204" pitchFamily="34" charset="0"/>
              <a:buChar char="•"/>
            </a:pPr>
            <a:r>
              <a:rPr lang="en-US" sz="1000" spc="-20">
                <a:latin typeface="Trebuchet MS"/>
                <a:cs typeface="Trebuchet MS"/>
              </a:rPr>
              <a:t>Drop out = 0.5 (every fc layer)</a:t>
            </a:r>
          </a:p>
          <a:p>
            <a:pPr marL="184150" indent="-171450">
              <a:spcBef>
                <a:spcPts val="95"/>
              </a:spcBef>
              <a:buFont typeface="Arial" panose="020B0604020202020204" pitchFamily="34" charset="0"/>
              <a:buChar char="•"/>
            </a:pPr>
            <a:r>
              <a:rPr lang="en-US" sz="1000" spc="-20">
                <a:latin typeface="Trebuchet MS"/>
                <a:cs typeface="Trebuchet MS"/>
              </a:rPr>
              <a:t>Loss function = sparse categorical cross entropy</a:t>
            </a:r>
          </a:p>
        </p:txBody>
      </p:sp>
      <p:sp>
        <p:nvSpPr>
          <p:cNvPr id="27" name="object 8">
            <a:extLst>
              <a:ext uri="{FF2B5EF4-FFF2-40B4-BE49-F238E27FC236}">
                <a16:creationId xmlns:a16="http://schemas.microsoft.com/office/drawing/2014/main" id="{CC68ADB4-6749-A715-D409-60E28977B586}"/>
              </a:ext>
            </a:extLst>
          </p:cNvPr>
          <p:cNvSpPr txBox="1"/>
          <p:nvPr/>
        </p:nvSpPr>
        <p:spPr>
          <a:xfrm>
            <a:off x="2730500" y="1373783"/>
            <a:ext cx="697968"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Parameters</a:t>
            </a:r>
            <a:endParaRPr sz="1050">
              <a:latin typeface="Trebuchet MS"/>
              <a:cs typeface="Trebuchet MS"/>
            </a:endParaRPr>
          </a:p>
        </p:txBody>
      </p:sp>
      <p:sp>
        <p:nvSpPr>
          <p:cNvPr id="28" name="object 6">
            <a:extLst>
              <a:ext uri="{FF2B5EF4-FFF2-40B4-BE49-F238E27FC236}">
                <a16:creationId xmlns:a16="http://schemas.microsoft.com/office/drawing/2014/main" id="{6C155DF7-01FF-AD7D-B0F3-262EE69B88AC}"/>
              </a:ext>
            </a:extLst>
          </p:cNvPr>
          <p:cNvSpPr txBox="1"/>
          <p:nvPr/>
        </p:nvSpPr>
        <p:spPr>
          <a:xfrm>
            <a:off x="137776" y="1386862"/>
            <a:ext cx="304002" cy="166071"/>
          </a:xfrm>
          <a:prstGeom prst="rect">
            <a:avLst/>
          </a:prstGeom>
        </p:spPr>
        <p:txBody>
          <a:bodyPr vert="horz" wrap="square" lIns="0" tIns="12065" rIns="0" bIns="0" rtlCol="0">
            <a:spAutoFit/>
          </a:bodyPr>
          <a:lstStyle/>
          <a:p>
            <a:pPr algn="l"/>
            <a:r>
              <a:rPr lang="it-IT" sz="1000" b="1">
                <a:latin typeface="Trebuchet MS" panose="020B0703020202090204" pitchFamily="34" charset="0"/>
              </a:rPr>
              <a:t>ANN</a:t>
            </a:r>
            <a:endParaRPr lang="it-IT" sz="1000" b="1" i="0" u="none" strike="noStrike">
              <a:effectLst/>
              <a:latin typeface="Trebuchet MS" panose="020B0703020202090204" pitchFamily="34" charset="0"/>
            </a:endParaRPr>
          </a:p>
        </p:txBody>
      </p:sp>
      <p:pic>
        <p:nvPicPr>
          <p:cNvPr id="29" name="Immagine 28" descr="Immagine che contiene schermata, linea, Carattere, numero&#10;&#10;Descrizione generata automaticamente">
            <a:extLst>
              <a:ext uri="{FF2B5EF4-FFF2-40B4-BE49-F238E27FC236}">
                <a16:creationId xmlns:a16="http://schemas.microsoft.com/office/drawing/2014/main" id="{8122718A-6600-1163-8CEA-127A50114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18" y="1532861"/>
            <a:ext cx="1320453" cy="1210415"/>
          </a:xfrm>
          <a:prstGeom prst="rect">
            <a:avLst/>
          </a:prstGeom>
        </p:spPr>
      </p:pic>
      <p:sp>
        <p:nvSpPr>
          <p:cNvPr id="3" name="object 14">
            <a:extLst>
              <a:ext uri="{FF2B5EF4-FFF2-40B4-BE49-F238E27FC236}">
                <a16:creationId xmlns:a16="http://schemas.microsoft.com/office/drawing/2014/main" id="{2117A92B-5F80-D67E-6D88-FF26B60F1B2C}"/>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3371563083"/>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CF37A-06ED-6AC6-1259-86F29AAEA8C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8F2E84A-1E8C-0524-6D89-00FA184FCF37}"/>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1.2 </a:t>
            </a:r>
            <a:r>
              <a:rPr lang="it-IT" sz="1400" b="1" spc="-5" err="1">
                <a:solidFill>
                  <a:srgbClr val="005714"/>
                </a:solidFill>
                <a:latin typeface="Arial"/>
                <a:cs typeface="Arial"/>
              </a:rPr>
              <a:t>Classification</a:t>
            </a:r>
            <a:r>
              <a:rPr lang="it-IT" sz="1400" b="1" spc="-5">
                <a:solidFill>
                  <a:srgbClr val="005714"/>
                </a:solidFill>
                <a:latin typeface="Arial"/>
                <a:cs typeface="Arial"/>
              </a:rPr>
              <a:t>: DL models</a:t>
            </a:r>
            <a:endParaRPr sz="1400">
              <a:latin typeface="Arial"/>
              <a:cs typeface="Arial"/>
            </a:endParaRPr>
          </a:p>
        </p:txBody>
      </p:sp>
      <p:sp>
        <p:nvSpPr>
          <p:cNvPr id="4" name="object 4">
            <a:extLst>
              <a:ext uri="{FF2B5EF4-FFF2-40B4-BE49-F238E27FC236}">
                <a16:creationId xmlns:a16="http://schemas.microsoft.com/office/drawing/2014/main" id="{6EC5DAE2-3339-7E7D-151E-BD9132CD1CA8}"/>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644523FC-DC3C-728F-0AEE-1303119033E5}"/>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B0872CAE-EF5A-6554-ADDC-93A2FA27B11D}"/>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0D1F6FA7-38FB-11D4-1170-EEED85CDB25A}"/>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0676CB92-8A4C-23A8-1612-16581ED0AEB8}"/>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EC78A32A-8C9D-6AE8-C856-0A479EABD1E3}"/>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90A42E1D-05AA-99CB-3F69-F1F154F56FE8}"/>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030A2C71-70CB-32D4-5C48-DC1B8904524F}"/>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C5FEDA26-78A0-AF74-C26C-B054D12F7CA4}"/>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1A498EDA-9DF6-3DC7-53C6-23B82A100B72}"/>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13</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12E9A65E-C163-AFF7-A5AD-7F80330BB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EA843ABA-F5BC-7B2A-8349-DEA31B9BA4D8}"/>
              </a:ext>
            </a:extLst>
          </p:cNvPr>
          <p:cNvSpPr txBox="1"/>
          <p:nvPr/>
        </p:nvSpPr>
        <p:spPr>
          <a:xfrm>
            <a:off x="142388" y="777204"/>
            <a:ext cx="5535951" cy="166071"/>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Convolutional neural network should have better performance thanks to the convolutional layers.</a:t>
            </a:r>
          </a:p>
        </p:txBody>
      </p:sp>
      <p:sp>
        <p:nvSpPr>
          <p:cNvPr id="19" name="object 7">
            <a:extLst>
              <a:ext uri="{FF2B5EF4-FFF2-40B4-BE49-F238E27FC236}">
                <a16:creationId xmlns:a16="http://schemas.microsoft.com/office/drawing/2014/main" id="{90ED4198-9E93-DD65-9E1A-251640172B76}"/>
              </a:ext>
            </a:extLst>
          </p:cNvPr>
          <p:cNvSpPr/>
          <p:nvPr/>
        </p:nvSpPr>
        <p:spPr>
          <a:xfrm>
            <a:off x="2687129" y="1389428"/>
            <a:ext cx="2911117"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0" name="object 9">
            <a:extLst>
              <a:ext uri="{FF2B5EF4-FFF2-40B4-BE49-F238E27FC236}">
                <a16:creationId xmlns:a16="http://schemas.microsoft.com/office/drawing/2014/main" id="{BE436767-F258-574C-1AA4-5CF86843D4C3}"/>
              </a:ext>
            </a:extLst>
          </p:cNvPr>
          <p:cNvGrpSpPr/>
          <p:nvPr/>
        </p:nvGrpSpPr>
        <p:grpSpPr>
          <a:xfrm>
            <a:off x="2687096" y="1552649"/>
            <a:ext cx="2911190" cy="1182693"/>
            <a:chOff x="237197" y="1199184"/>
            <a:chExt cx="5285740" cy="226536"/>
          </a:xfrm>
        </p:grpSpPr>
        <p:pic>
          <p:nvPicPr>
            <p:cNvPr id="24" name="object 10">
              <a:extLst>
                <a:ext uri="{FF2B5EF4-FFF2-40B4-BE49-F238E27FC236}">
                  <a16:creationId xmlns:a16="http://schemas.microsoft.com/office/drawing/2014/main" id="{7A33151E-3C8E-A2E4-97F5-C9C2629B1DCF}"/>
                </a:ext>
              </a:extLst>
            </p:cNvPr>
            <p:cNvPicPr/>
            <p:nvPr/>
          </p:nvPicPr>
          <p:blipFill>
            <a:blip r:embed="rId3" cstate="print"/>
            <a:stretch>
              <a:fillRect/>
            </a:stretch>
          </p:blipFill>
          <p:spPr>
            <a:xfrm>
              <a:off x="237197" y="1199184"/>
              <a:ext cx="5285667" cy="50609"/>
            </a:xfrm>
            <a:prstGeom prst="rect">
              <a:avLst/>
            </a:prstGeom>
          </p:spPr>
        </p:pic>
        <p:sp>
          <p:nvSpPr>
            <p:cNvPr id="25" name="object 12">
              <a:extLst>
                <a:ext uri="{FF2B5EF4-FFF2-40B4-BE49-F238E27FC236}">
                  <a16:creationId xmlns:a16="http://schemas.microsoft.com/office/drawing/2014/main" id="{46F32D4F-D764-C1AF-E61F-D66EBBF510B9}"/>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6" name="object 6">
            <a:extLst>
              <a:ext uri="{FF2B5EF4-FFF2-40B4-BE49-F238E27FC236}">
                <a16:creationId xmlns:a16="http://schemas.microsoft.com/office/drawing/2014/main" id="{BADC6E36-CF94-21D6-0262-E04E667B5E9C}"/>
              </a:ext>
            </a:extLst>
          </p:cNvPr>
          <p:cNvSpPr txBox="1"/>
          <p:nvPr/>
        </p:nvSpPr>
        <p:spPr>
          <a:xfrm>
            <a:off x="2730500" y="1551691"/>
            <a:ext cx="3199602" cy="1166345"/>
          </a:xfrm>
          <a:prstGeom prst="rect">
            <a:avLst/>
          </a:prstGeom>
        </p:spPr>
        <p:txBody>
          <a:bodyPr vert="horz" wrap="square" lIns="0" tIns="12065" rIns="0" bIns="0" rtlCol="0">
            <a:spAutoFit/>
          </a:bodyPr>
          <a:lstStyle/>
          <a:p>
            <a:pPr marL="184150" indent="-171450">
              <a:spcBef>
                <a:spcPts val="95"/>
              </a:spcBef>
              <a:buFont typeface="Arial" panose="020B0604020202020204" pitchFamily="34" charset="0"/>
              <a:buChar char="•"/>
            </a:pPr>
            <a:r>
              <a:rPr lang="en-US" sz="1000" spc="-20">
                <a:latin typeface="Trebuchet MS"/>
                <a:cs typeface="Trebuchet MS"/>
              </a:rPr>
              <a:t>Epoch = 1000 (early stop)</a:t>
            </a:r>
          </a:p>
          <a:p>
            <a:pPr marL="184150" indent="-171450">
              <a:spcBef>
                <a:spcPts val="95"/>
              </a:spcBef>
              <a:buFont typeface="Arial" panose="020B0604020202020204" pitchFamily="34" charset="0"/>
              <a:buChar char="•"/>
            </a:pPr>
            <a:r>
              <a:rPr lang="en-US" sz="1000" spc="-20">
                <a:latin typeface="Trebuchet MS"/>
                <a:cs typeface="Trebuchet MS"/>
              </a:rPr>
              <a:t>Batch size = 32</a:t>
            </a:r>
          </a:p>
          <a:p>
            <a:pPr marL="184150" indent="-171450">
              <a:spcBef>
                <a:spcPts val="95"/>
              </a:spcBef>
              <a:buFont typeface="Arial" panose="020B0604020202020204" pitchFamily="34" charset="0"/>
              <a:buChar char="•"/>
            </a:pPr>
            <a:r>
              <a:rPr lang="en-US" sz="1000" spc="-20">
                <a:latin typeface="Trebuchet MS"/>
                <a:cs typeface="Trebuchet MS"/>
              </a:rPr>
              <a:t>Learning rate = 1e-4</a:t>
            </a:r>
          </a:p>
          <a:p>
            <a:pPr marL="184150" indent="-171450">
              <a:spcBef>
                <a:spcPts val="95"/>
              </a:spcBef>
              <a:buFont typeface="Arial" panose="020B0604020202020204" pitchFamily="34" charset="0"/>
              <a:buChar char="•"/>
            </a:pPr>
            <a:r>
              <a:rPr lang="en-US" sz="1000" spc="-20">
                <a:latin typeface="Trebuchet MS"/>
                <a:cs typeface="Trebuchet MS"/>
              </a:rPr>
              <a:t>Optimizer = Adam</a:t>
            </a:r>
          </a:p>
          <a:p>
            <a:pPr marL="184150" indent="-171450">
              <a:spcBef>
                <a:spcPts val="95"/>
              </a:spcBef>
              <a:buFont typeface="Arial" panose="020B0604020202020204" pitchFamily="34" charset="0"/>
              <a:buChar char="•"/>
            </a:pPr>
            <a:r>
              <a:rPr lang="en-US" sz="1000" spc="-20">
                <a:latin typeface="Trebuchet MS"/>
                <a:cs typeface="Trebuchet MS"/>
              </a:rPr>
              <a:t>Decay = 0.8 (every 10 epoch)</a:t>
            </a:r>
          </a:p>
          <a:p>
            <a:pPr marL="184150" indent="-171450">
              <a:spcBef>
                <a:spcPts val="95"/>
              </a:spcBef>
              <a:buFont typeface="Arial" panose="020B0604020202020204" pitchFamily="34" charset="0"/>
              <a:buChar char="•"/>
            </a:pPr>
            <a:r>
              <a:rPr lang="en-US" sz="1000" spc="-20" err="1">
                <a:latin typeface="Trebuchet MS"/>
                <a:cs typeface="Trebuchet MS"/>
              </a:rPr>
              <a:t>Regularizer</a:t>
            </a:r>
            <a:r>
              <a:rPr lang="en-US" sz="1000" spc="-20">
                <a:latin typeface="Trebuchet MS"/>
                <a:cs typeface="Trebuchet MS"/>
              </a:rPr>
              <a:t> = 1e-2</a:t>
            </a:r>
          </a:p>
          <a:p>
            <a:pPr marL="184150" indent="-171450">
              <a:spcBef>
                <a:spcPts val="95"/>
              </a:spcBef>
              <a:buFont typeface="Arial" panose="020B0604020202020204" pitchFamily="34" charset="0"/>
              <a:buChar char="•"/>
            </a:pPr>
            <a:r>
              <a:rPr lang="en-US" sz="1000" spc="-20">
                <a:latin typeface="Trebuchet MS"/>
                <a:cs typeface="Trebuchet MS"/>
              </a:rPr>
              <a:t>Loss function = sparse categorical cross entropy</a:t>
            </a:r>
          </a:p>
        </p:txBody>
      </p:sp>
      <p:sp>
        <p:nvSpPr>
          <p:cNvPr id="27" name="object 8">
            <a:extLst>
              <a:ext uri="{FF2B5EF4-FFF2-40B4-BE49-F238E27FC236}">
                <a16:creationId xmlns:a16="http://schemas.microsoft.com/office/drawing/2014/main" id="{64E64F09-D45D-80D6-A506-15482F7302D5}"/>
              </a:ext>
            </a:extLst>
          </p:cNvPr>
          <p:cNvSpPr txBox="1"/>
          <p:nvPr/>
        </p:nvSpPr>
        <p:spPr>
          <a:xfrm>
            <a:off x="2730500" y="1373783"/>
            <a:ext cx="697968"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Parameters</a:t>
            </a:r>
            <a:endParaRPr sz="1050">
              <a:latin typeface="Trebuchet MS"/>
              <a:cs typeface="Trebuchet MS"/>
            </a:endParaRPr>
          </a:p>
        </p:txBody>
      </p:sp>
      <p:sp>
        <p:nvSpPr>
          <p:cNvPr id="28" name="object 6">
            <a:extLst>
              <a:ext uri="{FF2B5EF4-FFF2-40B4-BE49-F238E27FC236}">
                <a16:creationId xmlns:a16="http://schemas.microsoft.com/office/drawing/2014/main" id="{F59EF3D2-85AC-1CA7-1551-03F57FD1891B}"/>
              </a:ext>
            </a:extLst>
          </p:cNvPr>
          <p:cNvSpPr txBox="1"/>
          <p:nvPr/>
        </p:nvSpPr>
        <p:spPr>
          <a:xfrm>
            <a:off x="596810" y="1040453"/>
            <a:ext cx="304002" cy="166071"/>
          </a:xfrm>
          <a:prstGeom prst="rect">
            <a:avLst/>
          </a:prstGeom>
        </p:spPr>
        <p:txBody>
          <a:bodyPr vert="horz" wrap="square" lIns="0" tIns="12065" rIns="0" bIns="0" rtlCol="0">
            <a:spAutoFit/>
          </a:bodyPr>
          <a:lstStyle/>
          <a:p>
            <a:pPr algn="l"/>
            <a:r>
              <a:rPr lang="it-IT" sz="1000" b="1">
                <a:latin typeface="Trebuchet MS" panose="020B0703020202090204" pitchFamily="34" charset="0"/>
              </a:rPr>
              <a:t>CNN</a:t>
            </a:r>
            <a:endParaRPr lang="it-IT" sz="1000" b="1" i="0" u="none" strike="noStrike">
              <a:effectLst/>
              <a:latin typeface="Trebuchet MS" panose="020B0703020202090204" pitchFamily="34" charset="0"/>
            </a:endParaRPr>
          </a:p>
        </p:txBody>
      </p:sp>
      <p:pic>
        <p:nvPicPr>
          <p:cNvPr id="3" name="Immagine 2" descr="Immagine che contiene testo, schermata, Carattere, numero&#10;&#10;Descrizione generata automaticamente">
            <a:extLst>
              <a:ext uri="{FF2B5EF4-FFF2-40B4-BE49-F238E27FC236}">
                <a16:creationId xmlns:a16="http://schemas.microsoft.com/office/drawing/2014/main" id="{9EE2CE8E-524E-DEEB-4CEF-3F60D6FC6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580" y="1237545"/>
            <a:ext cx="843850" cy="1617379"/>
          </a:xfrm>
          <a:prstGeom prst="rect">
            <a:avLst/>
          </a:prstGeom>
        </p:spPr>
      </p:pic>
      <p:sp>
        <p:nvSpPr>
          <p:cNvPr id="5" name="object 14">
            <a:extLst>
              <a:ext uri="{FF2B5EF4-FFF2-40B4-BE49-F238E27FC236}">
                <a16:creationId xmlns:a16="http://schemas.microsoft.com/office/drawing/2014/main" id="{74A9B984-C222-2F11-96A9-5001DE40F91C}"/>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2930217183"/>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153F8-2D83-B4EF-A9EE-52E4F0196E2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DAD9BD4-B9CD-2957-4015-C768E0021822}"/>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1.2 </a:t>
            </a:r>
            <a:r>
              <a:rPr lang="it-IT" sz="1400" b="1" spc="-5" err="1">
                <a:solidFill>
                  <a:srgbClr val="005714"/>
                </a:solidFill>
                <a:latin typeface="Arial"/>
                <a:cs typeface="Arial"/>
              </a:rPr>
              <a:t>Classification</a:t>
            </a:r>
            <a:r>
              <a:rPr lang="it-IT" sz="1400" b="1" spc="-5">
                <a:solidFill>
                  <a:srgbClr val="005714"/>
                </a:solidFill>
                <a:latin typeface="Arial"/>
                <a:cs typeface="Arial"/>
              </a:rPr>
              <a:t> : DL models</a:t>
            </a:r>
            <a:endParaRPr sz="1400">
              <a:latin typeface="Arial"/>
              <a:cs typeface="Arial"/>
            </a:endParaRPr>
          </a:p>
        </p:txBody>
      </p:sp>
      <p:sp>
        <p:nvSpPr>
          <p:cNvPr id="4" name="object 4">
            <a:extLst>
              <a:ext uri="{FF2B5EF4-FFF2-40B4-BE49-F238E27FC236}">
                <a16:creationId xmlns:a16="http://schemas.microsoft.com/office/drawing/2014/main" id="{E97827D0-302B-C94D-40CA-122C4FC1F2D3}"/>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E5F77FC2-7D97-0FBE-231D-E90AD1001CAB}"/>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6D7C15A2-EA52-FCEC-0D53-EE1F06B43CC3}"/>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83FEF080-3DF0-008F-DCC3-4CD1C09856C3}"/>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8D008A2A-1432-9F5E-7A1F-F30C2B9B6387}"/>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D56CAB0E-10C6-9917-8CB5-04E1DB01251E}"/>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44BEFA8E-395E-0B76-8A2A-C41FBA11B044}"/>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AA7421CA-1657-B62B-C032-F1099920B035}"/>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7AAD78BA-173E-5B19-3B49-3C9853ECE5CA}"/>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7F8DB225-D8AD-D93A-B8AE-FCDC513E9E94}"/>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14</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05A2216B-F042-65C5-8E2D-33E3C7BC2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9A7455E9-C776-7DC7-CD84-49EC287DD6D2}"/>
              </a:ext>
            </a:extLst>
          </p:cNvPr>
          <p:cNvSpPr txBox="1"/>
          <p:nvPr/>
        </p:nvSpPr>
        <p:spPr>
          <a:xfrm>
            <a:off x="142388" y="777204"/>
            <a:ext cx="5535951" cy="166071"/>
          </a:xfrm>
          <a:prstGeom prst="rect">
            <a:avLst/>
          </a:prstGeom>
        </p:spPr>
        <p:txBody>
          <a:bodyPr vert="horz" wrap="square" lIns="0" tIns="12065" rIns="0" bIns="0" rtlCol="0">
            <a:spAutoFit/>
          </a:bodyPr>
          <a:lstStyle/>
          <a:p>
            <a:pPr marL="12700">
              <a:lnSpc>
                <a:spcPct val="100000"/>
              </a:lnSpc>
              <a:spcBef>
                <a:spcPts val="95"/>
              </a:spcBef>
            </a:pPr>
            <a:r>
              <a:rPr lang="en-US" sz="1000" spc="-20" dirty="0">
                <a:latin typeface="Trebuchet MS"/>
                <a:cs typeface="Trebuchet MS"/>
              </a:rPr>
              <a:t>Residual blocks allow the model to learn the difference form identity and output of convolutions.</a:t>
            </a:r>
          </a:p>
        </p:txBody>
      </p:sp>
      <p:sp>
        <p:nvSpPr>
          <p:cNvPr id="19" name="object 7">
            <a:extLst>
              <a:ext uri="{FF2B5EF4-FFF2-40B4-BE49-F238E27FC236}">
                <a16:creationId xmlns:a16="http://schemas.microsoft.com/office/drawing/2014/main" id="{C0CEE338-61FC-0A70-6763-9ABB36EAFFF5}"/>
              </a:ext>
            </a:extLst>
          </p:cNvPr>
          <p:cNvSpPr/>
          <p:nvPr/>
        </p:nvSpPr>
        <p:spPr>
          <a:xfrm>
            <a:off x="2687129" y="1389428"/>
            <a:ext cx="2911117"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0" name="object 9">
            <a:extLst>
              <a:ext uri="{FF2B5EF4-FFF2-40B4-BE49-F238E27FC236}">
                <a16:creationId xmlns:a16="http://schemas.microsoft.com/office/drawing/2014/main" id="{92498A61-4751-C76D-2880-5153137154FA}"/>
              </a:ext>
            </a:extLst>
          </p:cNvPr>
          <p:cNvGrpSpPr/>
          <p:nvPr/>
        </p:nvGrpSpPr>
        <p:grpSpPr>
          <a:xfrm>
            <a:off x="2687096" y="1552649"/>
            <a:ext cx="2911190" cy="1182693"/>
            <a:chOff x="237197" y="1199184"/>
            <a:chExt cx="5285740" cy="226536"/>
          </a:xfrm>
        </p:grpSpPr>
        <p:pic>
          <p:nvPicPr>
            <p:cNvPr id="24" name="object 10">
              <a:extLst>
                <a:ext uri="{FF2B5EF4-FFF2-40B4-BE49-F238E27FC236}">
                  <a16:creationId xmlns:a16="http://schemas.microsoft.com/office/drawing/2014/main" id="{AC5F2585-CDBE-7D68-2834-4ED8AC1670FA}"/>
                </a:ext>
              </a:extLst>
            </p:cNvPr>
            <p:cNvPicPr/>
            <p:nvPr/>
          </p:nvPicPr>
          <p:blipFill>
            <a:blip r:embed="rId3" cstate="print"/>
            <a:stretch>
              <a:fillRect/>
            </a:stretch>
          </p:blipFill>
          <p:spPr>
            <a:xfrm>
              <a:off x="237197" y="1199184"/>
              <a:ext cx="5285667" cy="50609"/>
            </a:xfrm>
            <a:prstGeom prst="rect">
              <a:avLst/>
            </a:prstGeom>
          </p:spPr>
        </p:pic>
        <p:sp>
          <p:nvSpPr>
            <p:cNvPr id="25" name="object 12">
              <a:extLst>
                <a:ext uri="{FF2B5EF4-FFF2-40B4-BE49-F238E27FC236}">
                  <a16:creationId xmlns:a16="http://schemas.microsoft.com/office/drawing/2014/main" id="{E9060602-8D8E-3919-789E-BB914EEB507F}"/>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6" name="object 6">
            <a:extLst>
              <a:ext uri="{FF2B5EF4-FFF2-40B4-BE49-F238E27FC236}">
                <a16:creationId xmlns:a16="http://schemas.microsoft.com/office/drawing/2014/main" id="{62FC1D02-C73E-314F-B431-7CB522C27CF2}"/>
              </a:ext>
            </a:extLst>
          </p:cNvPr>
          <p:cNvSpPr txBox="1"/>
          <p:nvPr/>
        </p:nvSpPr>
        <p:spPr>
          <a:xfrm>
            <a:off x="2730500" y="1551691"/>
            <a:ext cx="3199602" cy="1166345"/>
          </a:xfrm>
          <a:prstGeom prst="rect">
            <a:avLst/>
          </a:prstGeom>
        </p:spPr>
        <p:txBody>
          <a:bodyPr vert="horz" wrap="square" lIns="0" tIns="12065" rIns="0" bIns="0" rtlCol="0">
            <a:spAutoFit/>
          </a:bodyPr>
          <a:lstStyle/>
          <a:p>
            <a:pPr marL="184150" indent="-171450">
              <a:spcBef>
                <a:spcPts val="95"/>
              </a:spcBef>
              <a:buFont typeface="Arial" panose="020B0604020202020204" pitchFamily="34" charset="0"/>
              <a:buChar char="•"/>
            </a:pPr>
            <a:r>
              <a:rPr lang="en-US" sz="1000" spc="-20" dirty="0">
                <a:latin typeface="Trebuchet MS"/>
                <a:cs typeface="Trebuchet MS"/>
              </a:rPr>
              <a:t>Epoch = 1000 (early stop)</a:t>
            </a:r>
          </a:p>
          <a:p>
            <a:pPr marL="184150" indent="-171450">
              <a:spcBef>
                <a:spcPts val="95"/>
              </a:spcBef>
              <a:buFont typeface="Arial" panose="020B0604020202020204" pitchFamily="34" charset="0"/>
              <a:buChar char="•"/>
            </a:pPr>
            <a:r>
              <a:rPr lang="en-US" sz="1000" spc="-20" dirty="0">
                <a:latin typeface="Trebuchet MS"/>
                <a:cs typeface="Trebuchet MS"/>
              </a:rPr>
              <a:t>Batch size = 32</a:t>
            </a:r>
          </a:p>
          <a:p>
            <a:pPr marL="184150" indent="-171450">
              <a:spcBef>
                <a:spcPts val="95"/>
              </a:spcBef>
              <a:buFont typeface="Arial" panose="020B0604020202020204" pitchFamily="34" charset="0"/>
              <a:buChar char="•"/>
            </a:pPr>
            <a:r>
              <a:rPr lang="en-US" sz="1000" spc="-20" dirty="0">
                <a:latin typeface="Trebuchet MS"/>
                <a:cs typeface="Trebuchet MS"/>
              </a:rPr>
              <a:t>Learning rate = 1e-4</a:t>
            </a:r>
          </a:p>
          <a:p>
            <a:pPr marL="184150" indent="-171450">
              <a:spcBef>
                <a:spcPts val="95"/>
              </a:spcBef>
              <a:buFont typeface="Arial" panose="020B0604020202020204" pitchFamily="34" charset="0"/>
              <a:buChar char="•"/>
            </a:pPr>
            <a:r>
              <a:rPr lang="en-US" sz="1000" spc="-20" dirty="0">
                <a:latin typeface="Trebuchet MS"/>
                <a:cs typeface="Trebuchet MS"/>
              </a:rPr>
              <a:t>Optimizer = Adam</a:t>
            </a:r>
          </a:p>
          <a:p>
            <a:pPr marL="184150" indent="-171450">
              <a:spcBef>
                <a:spcPts val="95"/>
              </a:spcBef>
              <a:buFont typeface="Arial" panose="020B0604020202020204" pitchFamily="34" charset="0"/>
              <a:buChar char="•"/>
            </a:pPr>
            <a:r>
              <a:rPr lang="en-US" sz="1000" spc="-20" dirty="0">
                <a:latin typeface="Trebuchet MS"/>
                <a:cs typeface="Trebuchet MS"/>
              </a:rPr>
              <a:t>Decay = 0.8 (every 10 epoch)</a:t>
            </a:r>
          </a:p>
          <a:p>
            <a:pPr marL="184150" indent="-171450">
              <a:spcBef>
                <a:spcPts val="95"/>
              </a:spcBef>
              <a:buFont typeface="Arial" panose="020B0604020202020204" pitchFamily="34" charset="0"/>
              <a:buChar char="•"/>
            </a:pPr>
            <a:r>
              <a:rPr lang="en-US" sz="1000" spc="-20" dirty="0" err="1">
                <a:latin typeface="Trebuchet MS"/>
                <a:cs typeface="Trebuchet MS"/>
              </a:rPr>
              <a:t>Regularizer</a:t>
            </a:r>
            <a:r>
              <a:rPr lang="en-US" sz="1000" spc="-20" dirty="0">
                <a:latin typeface="Trebuchet MS"/>
                <a:cs typeface="Trebuchet MS"/>
              </a:rPr>
              <a:t> = 1e-2</a:t>
            </a:r>
          </a:p>
          <a:p>
            <a:pPr marL="184150" indent="-171450">
              <a:spcBef>
                <a:spcPts val="95"/>
              </a:spcBef>
              <a:buFont typeface="Arial" panose="020B0604020202020204" pitchFamily="34" charset="0"/>
              <a:buChar char="•"/>
            </a:pPr>
            <a:r>
              <a:rPr lang="en-US" sz="1000" spc="-20" dirty="0">
                <a:latin typeface="Trebuchet MS"/>
                <a:cs typeface="Trebuchet MS"/>
              </a:rPr>
              <a:t>Loss function = sparse categorical cross entropy</a:t>
            </a:r>
          </a:p>
        </p:txBody>
      </p:sp>
      <p:sp>
        <p:nvSpPr>
          <p:cNvPr id="27" name="object 8">
            <a:extLst>
              <a:ext uri="{FF2B5EF4-FFF2-40B4-BE49-F238E27FC236}">
                <a16:creationId xmlns:a16="http://schemas.microsoft.com/office/drawing/2014/main" id="{7DEF7B6C-234B-3E8F-3B2F-63D0B4769778}"/>
              </a:ext>
            </a:extLst>
          </p:cNvPr>
          <p:cNvSpPr txBox="1"/>
          <p:nvPr/>
        </p:nvSpPr>
        <p:spPr>
          <a:xfrm>
            <a:off x="2730500" y="1373783"/>
            <a:ext cx="697968"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Parameters</a:t>
            </a:r>
            <a:endParaRPr sz="1050">
              <a:latin typeface="Trebuchet MS"/>
              <a:cs typeface="Trebuchet MS"/>
            </a:endParaRPr>
          </a:p>
        </p:txBody>
      </p:sp>
      <p:sp>
        <p:nvSpPr>
          <p:cNvPr id="28" name="object 6">
            <a:extLst>
              <a:ext uri="{FF2B5EF4-FFF2-40B4-BE49-F238E27FC236}">
                <a16:creationId xmlns:a16="http://schemas.microsoft.com/office/drawing/2014/main" id="{D4C098B2-878F-17B5-79CC-A1E6362C6E6B}"/>
              </a:ext>
            </a:extLst>
          </p:cNvPr>
          <p:cNvSpPr txBox="1"/>
          <p:nvPr/>
        </p:nvSpPr>
        <p:spPr>
          <a:xfrm>
            <a:off x="142388" y="980733"/>
            <a:ext cx="408472" cy="166071"/>
          </a:xfrm>
          <a:prstGeom prst="rect">
            <a:avLst/>
          </a:prstGeom>
        </p:spPr>
        <p:txBody>
          <a:bodyPr vert="horz" wrap="square" lIns="0" tIns="12065" rIns="0" bIns="0" rtlCol="0">
            <a:spAutoFit/>
          </a:bodyPr>
          <a:lstStyle/>
          <a:p>
            <a:pPr algn="l"/>
            <a:r>
              <a:rPr lang="it-IT" sz="1000" b="1" err="1">
                <a:latin typeface="Trebuchet MS" panose="020B0703020202090204" pitchFamily="34" charset="0"/>
              </a:rPr>
              <a:t>ResNN</a:t>
            </a:r>
            <a:endParaRPr lang="it-IT" sz="1000" b="1" i="0" u="none" strike="noStrike">
              <a:effectLst/>
              <a:latin typeface="Trebuchet MS" panose="020B0703020202090204" pitchFamily="34" charset="0"/>
            </a:endParaRPr>
          </a:p>
        </p:txBody>
      </p:sp>
      <p:pic>
        <p:nvPicPr>
          <p:cNvPr id="15" name="Immagine 14" descr="Immagine che contiene testo, schermata, Carattere, numero&#10;&#10;Descrizione generata automaticamente">
            <a:extLst>
              <a:ext uri="{FF2B5EF4-FFF2-40B4-BE49-F238E27FC236}">
                <a16:creationId xmlns:a16="http://schemas.microsoft.com/office/drawing/2014/main" id="{49EB14B3-005D-5ED9-B396-15B6812B5D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96" y="1000916"/>
            <a:ext cx="843850" cy="2039304"/>
          </a:xfrm>
          <a:prstGeom prst="rect">
            <a:avLst/>
          </a:prstGeom>
        </p:spPr>
      </p:pic>
      <p:sp>
        <p:nvSpPr>
          <p:cNvPr id="3" name="object 14">
            <a:extLst>
              <a:ext uri="{FF2B5EF4-FFF2-40B4-BE49-F238E27FC236}">
                <a16:creationId xmlns:a16="http://schemas.microsoft.com/office/drawing/2014/main" id="{2A5D9BF3-8257-4041-D378-45F35B450EE2}"/>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grpSp>
        <p:nvGrpSpPr>
          <p:cNvPr id="34" name="Gruppo 33">
            <a:extLst>
              <a:ext uri="{FF2B5EF4-FFF2-40B4-BE49-F238E27FC236}">
                <a16:creationId xmlns:a16="http://schemas.microsoft.com/office/drawing/2014/main" id="{04CB1773-9BA2-269F-8977-4B2B485902C3}"/>
              </a:ext>
            </a:extLst>
          </p:cNvPr>
          <p:cNvGrpSpPr/>
          <p:nvPr/>
        </p:nvGrpSpPr>
        <p:grpSpPr>
          <a:xfrm>
            <a:off x="1510262" y="1146804"/>
            <a:ext cx="1053115" cy="1250552"/>
            <a:chOff x="1511958" y="1054998"/>
            <a:chExt cx="1053115" cy="1250552"/>
          </a:xfrm>
        </p:grpSpPr>
        <p:pic>
          <p:nvPicPr>
            <p:cNvPr id="5" name="Immagine 4" descr="Immagine che contiene testo, schermata, Parallelo, cella solare&#10;&#10;Descrizione generata automaticamente">
              <a:extLst>
                <a:ext uri="{FF2B5EF4-FFF2-40B4-BE49-F238E27FC236}">
                  <a16:creationId xmlns:a16="http://schemas.microsoft.com/office/drawing/2014/main" id="{D499138F-7208-735F-6D42-2DB3020D692D}"/>
                </a:ext>
              </a:extLst>
            </p:cNvPr>
            <p:cNvPicPr>
              <a:picLocks noChangeAspect="1"/>
            </p:cNvPicPr>
            <p:nvPr/>
          </p:nvPicPr>
          <p:blipFill rotWithShape="1">
            <a:blip r:embed="rId5">
              <a:extLst>
                <a:ext uri="{28A0092B-C50C-407E-A947-70E740481C1C}">
                  <a14:useLocalDpi xmlns:a14="http://schemas.microsoft.com/office/drawing/2010/main" val="0"/>
                </a:ext>
              </a:extLst>
            </a:blip>
            <a:srcRect l="1611" t="51549" r="69073"/>
            <a:stretch/>
          </p:blipFill>
          <p:spPr>
            <a:xfrm rot="5400000">
              <a:off x="1538866" y="1028090"/>
              <a:ext cx="999299" cy="1053115"/>
            </a:xfrm>
            <a:prstGeom prst="rect">
              <a:avLst/>
            </a:prstGeom>
          </p:spPr>
        </p:pic>
        <p:pic>
          <p:nvPicPr>
            <p:cNvPr id="22" name="Immagine 21" descr="Immagine che contiene testo, schermata, Parallelo, cella solare&#10;&#10;Descrizione generata automaticamente">
              <a:extLst>
                <a:ext uri="{FF2B5EF4-FFF2-40B4-BE49-F238E27FC236}">
                  <a16:creationId xmlns:a16="http://schemas.microsoft.com/office/drawing/2014/main" id="{112096AD-D29B-044D-346E-212EDE11AE6E}"/>
                </a:ext>
              </a:extLst>
            </p:cNvPr>
            <p:cNvPicPr>
              <a:picLocks noChangeAspect="1"/>
            </p:cNvPicPr>
            <p:nvPr/>
          </p:nvPicPr>
          <p:blipFill rotWithShape="1">
            <a:blip r:embed="rId5">
              <a:extLst>
                <a:ext uri="{28A0092B-C50C-407E-A947-70E740481C1C}">
                  <a14:useLocalDpi xmlns:a14="http://schemas.microsoft.com/office/drawing/2010/main" val="0"/>
                </a:ext>
              </a:extLst>
            </a:blip>
            <a:srcRect l="31709" t="51549" r="60540"/>
            <a:stretch/>
          </p:blipFill>
          <p:spPr>
            <a:xfrm rot="5400000">
              <a:off x="1907604" y="1648082"/>
              <a:ext cx="263737" cy="1051200"/>
            </a:xfrm>
            <a:prstGeom prst="rect">
              <a:avLst/>
            </a:prstGeom>
          </p:spPr>
        </p:pic>
      </p:grpSp>
    </p:spTree>
    <p:extLst>
      <p:ext uri="{BB962C8B-B14F-4D97-AF65-F5344CB8AC3E}">
        <p14:creationId xmlns:p14="http://schemas.microsoft.com/office/powerpoint/2010/main" val="3446696906"/>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E587-48E0-A9E4-AE4A-2494C58AD14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42C17C1-DF92-8F59-2936-18A40DF3B814}"/>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1.3 </a:t>
            </a:r>
            <a:r>
              <a:rPr lang="it-IT" sz="1400" b="1" spc="-5" err="1">
                <a:solidFill>
                  <a:srgbClr val="005714"/>
                </a:solidFill>
                <a:latin typeface="Arial"/>
                <a:cs typeface="Arial"/>
              </a:rPr>
              <a:t>Results</a:t>
            </a:r>
            <a:endParaRPr sz="1400">
              <a:latin typeface="Arial"/>
              <a:cs typeface="Arial"/>
            </a:endParaRPr>
          </a:p>
        </p:txBody>
      </p:sp>
      <p:sp>
        <p:nvSpPr>
          <p:cNvPr id="4" name="object 4">
            <a:extLst>
              <a:ext uri="{FF2B5EF4-FFF2-40B4-BE49-F238E27FC236}">
                <a16:creationId xmlns:a16="http://schemas.microsoft.com/office/drawing/2014/main" id="{42C3451A-7E75-5012-EC28-D1422E58400F}"/>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10A3D664-D138-59D2-E8CE-E99521408BB7}"/>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6C1DDC2D-8FC0-4A9A-B562-F1C069D15BD3}"/>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7A36C1EB-1B45-DC4E-AEDE-96C35CDC1AFA}"/>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1CB6BA56-303F-040B-7B7F-186AC617FE61}"/>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C9BDE413-7189-8C7F-8F6C-44B5E787CBAD}"/>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B4DA4438-21BB-5E4E-8A9E-5F9141F056D2}"/>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2EFF486A-2FC9-8297-299A-7421A72ED6CB}"/>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67220302-3DEA-8CA9-52E4-6B99763BAA52}"/>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44C1ED28-B6AF-B80E-D11F-788A59E69D9D}"/>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15</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EE5B19AD-03AB-3C2F-D09F-CB45545F5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graphicFrame>
        <p:nvGraphicFramePr>
          <p:cNvPr id="29" name="Tabella 28">
            <a:extLst>
              <a:ext uri="{FF2B5EF4-FFF2-40B4-BE49-F238E27FC236}">
                <a16:creationId xmlns:a16="http://schemas.microsoft.com/office/drawing/2014/main" id="{083FA78C-EAE7-BD6D-CDB2-2CFDD5D43874}"/>
              </a:ext>
            </a:extLst>
          </p:cNvPr>
          <p:cNvGraphicFramePr>
            <a:graphicFrameLocks noGrp="1"/>
          </p:cNvGraphicFramePr>
          <p:nvPr>
            <p:extLst>
              <p:ext uri="{D42A27DB-BD31-4B8C-83A1-F6EECF244321}">
                <p14:modId xmlns:p14="http://schemas.microsoft.com/office/powerpoint/2010/main" val="381890155"/>
              </p:ext>
            </p:extLst>
          </p:nvPr>
        </p:nvGraphicFramePr>
        <p:xfrm>
          <a:off x="67406" y="1292229"/>
          <a:ext cx="3348891" cy="1049154"/>
        </p:xfrm>
        <a:graphic>
          <a:graphicData uri="http://schemas.openxmlformats.org/drawingml/2006/table">
            <a:tbl>
              <a:tblPr firstRow="1" bandRow="1">
                <a:tableStyleId>{F5AB1C69-6EDB-4FF4-983F-18BD219EF322}</a:tableStyleId>
              </a:tblPr>
              <a:tblGrid>
                <a:gridCol w="478413">
                  <a:extLst>
                    <a:ext uri="{9D8B030D-6E8A-4147-A177-3AD203B41FA5}">
                      <a16:colId xmlns:a16="http://schemas.microsoft.com/office/drawing/2014/main" val="3238472945"/>
                    </a:ext>
                  </a:extLst>
                </a:gridCol>
                <a:gridCol w="478413">
                  <a:extLst>
                    <a:ext uri="{9D8B030D-6E8A-4147-A177-3AD203B41FA5}">
                      <a16:colId xmlns:a16="http://schemas.microsoft.com/office/drawing/2014/main" val="1944629459"/>
                    </a:ext>
                  </a:extLst>
                </a:gridCol>
                <a:gridCol w="478413">
                  <a:extLst>
                    <a:ext uri="{9D8B030D-6E8A-4147-A177-3AD203B41FA5}">
                      <a16:colId xmlns:a16="http://schemas.microsoft.com/office/drawing/2014/main" val="2465927344"/>
                    </a:ext>
                  </a:extLst>
                </a:gridCol>
                <a:gridCol w="478413">
                  <a:extLst>
                    <a:ext uri="{9D8B030D-6E8A-4147-A177-3AD203B41FA5}">
                      <a16:colId xmlns:a16="http://schemas.microsoft.com/office/drawing/2014/main" val="574292345"/>
                    </a:ext>
                  </a:extLst>
                </a:gridCol>
                <a:gridCol w="478413">
                  <a:extLst>
                    <a:ext uri="{9D8B030D-6E8A-4147-A177-3AD203B41FA5}">
                      <a16:colId xmlns:a16="http://schemas.microsoft.com/office/drawing/2014/main" val="2239113754"/>
                    </a:ext>
                  </a:extLst>
                </a:gridCol>
                <a:gridCol w="478413">
                  <a:extLst>
                    <a:ext uri="{9D8B030D-6E8A-4147-A177-3AD203B41FA5}">
                      <a16:colId xmlns:a16="http://schemas.microsoft.com/office/drawing/2014/main" val="1433628270"/>
                    </a:ext>
                  </a:extLst>
                </a:gridCol>
                <a:gridCol w="478413">
                  <a:extLst>
                    <a:ext uri="{9D8B030D-6E8A-4147-A177-3AD203B41FA5}">
                      <a16:colId xmlns:a16="http://schemas.microsoft.com/office/drawing/2014/main" val="527501029"/>
                    </a:ext>
                  </a:extLst>
                </a:gridCol>
              </a:tblGrid>
              <a:tr h="349718">
                <a:tc>
                  <a:txBody>
                    <a:bodyPr/>
                    <a:lstStyle/>
                    <a:p>
                      <a:pPr marL="0" algn="l" rtl="0"/>
                      <a:endParaRPr lang="it-IT" sz="500">
                        <a:solidFill>
                          <a:srgbClr val="005714"/>
                        </a:solidFill>
                      </a:endParaRPr>
                    </a:p>
                  </a:txBody>
                  <a:tcPr>
                    <a:lnL w="12700" cap="flat" cmpd="sng" algn="ctr">
                      <a:solidFill>
                        <a:schemeClr val="bg1"/>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571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a:r>
                        <a:rPr lang="it-IT" sz="800">
                          <a:solidFill>
                            <a:srgbClr val="005714"/>
                          </a:solidFill>
                          <a:latin typeface="Trebuchet MS" panose="020B0703020202090204" pitchFamily="34" charset="0"/>
                        </a:rPr>
                        <a:t>RF</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tc>
                  <a:txBody>
                    <a:bodyPr/>
                    <a:lstStyle/>
                    <a:p>
                      <a:pPr marL="0" algn="l" rtl="0"/>
                      <a:r>
                        <a:rPr lang="it-IT" sz="800">
                          <a:solidFill>
                            <a:srgbClr val="005714"/>
                          </a:solidFill>
                          <a:latin typeface="Trebuchet MS" panose="020B0703020202090204" pitchFamily="34" charset="0"/>
                        </a:rPr>
                        <a:t>K-NN</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tc>
                  <a:txBody>
                    <a:bodyPr/>
                    <a:lstStyle/>
                    <a:p>
                      <a:pPr marL="0" algn="l" rtl="0"/>
                      <a:r>
                        <a:rPr lang="it-IT" sz="800">
                          <a:solidFill>
                            <a:srgbClr val="005714"/>
                          </a:solidFill>
                          <a:latin typeface="Trebuchet MS" panose="020B0703020202090204" pitchFamily="34" charset="0"/>
                        </a:rPr>
                        <a:t>SVM</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tc>
                  <a:txBody>
                    <a:bodyPr/>
                    <a:lstStyle/>
                    <a:p>
                      <a:pPr marL="0" algn="l" rtl="0"/>
                      <a:r>
                        <a:rPr lang="it-IT" sz="800">
                          <a:solidFill>
                            <a:srgbClr val="005714"/>
                          </a:solidFill>
                          <a:latin typeface="Trebuchet MS" panose="020B0703020202090204" pitchFamily="34" charset="0"/>
                        </a:rPr>
                        <a:t>ANN</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tc>
                  <a:txBody>
                    <a:bodyPr/>
                    <a:lstStyle/>
                    <a:p>
                      <a:pPr marL="0" algn="l" rtl="0"/>
                      <a:r>
                        <a:rPr lang="it-IT" sz="800">
                          <a:solidFill>
                            <a:srgbClr val="005714"/>
                          </a:solidFill>
                          <a:latin typeface="Trebuchet MS" panose="020B0703020202090204" pitchFamily="34" charset="0"/>
                        </a:rPr>
                        <a:t>CNN</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tc>
                  <a:txBody>
                    <a:bodyPr/>
                    <a:lstStyle/>
                    <a:p>
                      <a:pPr marL="0" algn="l" rtl="0"/>
                      <a:r>
                        <a:rPr lang="it-IT" sz="700" err="1">
                          <a:solidFill>
                            <a:srgbClr val="005714"/>
                          </a:solidFill>
                          <a:latin typeface="Trebuchet MS" panose="020B0703020202090204" pitchFamily="34" charset="0"/>
                        </a:rPr>
                        <a:t>ResNN</a:t>
                      </a:r>
                      <a:endParaRPr lang="it-IT" sz="70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extLst>
                  <a:ext uri="{0D108BD9-81ED-4DB2-BD59-A6C34878D82A}">
                    <a16:rowId xmlns:a16="http://schemas.microsoft.com/office/drawing/2014/main" val="652499860"/>
                  </a:ext>
                </a:extLst>
              </a:tr>
              <a:tr h="349718">
                <a:tc>
                  <a:txBody>
                    <a:bodyPr/>
                    <a:lstStyle/>
                    <a:p>
                      <a:pPr marL="0" algn="l" rtl="0"/>
                      <a:r>
                        <a:rPr lang="it-IT" sz="500" b="1">
                          <a:solidFill>
                            <a:srgbClr val="005714"/>
                          </a:solidFill>
                          <a:latin typeface="Trebuchet MS" panose="020B0703020202090204" pitchFamily="34" charset="0"/>
                        </a:rPr>
                        <a:t>Features</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lumMod val="85000"/>
                      </a:schemeClr>
                    </a:solidFill>
                  </a:tcPr>
                </a:tc>
                <a:tc>
                  <a:txBody>
                    <a:bodyPr/>
                    <a:lstStyle/>
                    <a:p>
                      <a:pPr marL="0" algn="l" rtl="0"/>
                      <a:r>
                        <a:rPr lang="it-IT" sz="800" b="0" i="0" u="none" strike="noStrike">
                          <a:solidFill>
                            <a:schemeClr val="tx1"/>
                          </a:solidFill>
                          <a:effectLst/>
                          <a:latin typeface="Trebuchet MS" panose="020B0703020202090204" pitchFamily="34" charset="0"/>
                          <a:ea typeface="+mn-ea"/>
                          <a:cs typeface="+mn-cs"/>
                        </a:rPr>
                        <a:t>0.478</a:t>
                      </a:r>
                      <a:endParaRPr lang="it-IT" sz="800">
                        <a:solidFill>
                          <a:schemeClr val="tx1"/>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b="0" i="0" u="none" strike="noStrike">
                          <a:solidFill>
                            <a:schemeClr val="tx1"/>
                          </a:solidFill>
                          <a:effectLst/>
                          <a:latin typeface="Trebuchet MS" panose="020B0703020202090204" pitchFamily="34" charset="0"/>
                          <a:ea typeface="+mn-ea"/>
                          <a:cs typeface="+mn-cs"/>
                        </a:rPr>
                        <a:t>0.443</a:t>
                      </a:r>
                      <a:endParaRPr lang="it-IT" sz="800">
                        <a:solidFill>
                          <a:schemeClr val="tx1"/>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b="1" i="0" u="sng" strike="noStrike">
                          <a:solidFill>
                            <a:schemeClr val="tx1"/>
                          </a:solidFill>
                          <a:effectLst/>
                          <a:latin typeface="Trebuchet MS" panose="020B0703020202090204" pitchFamily="34" charset="0"/>
                          <a:ea typeface="+mn-ea"/>
                          <a:cs typeface="+mn-cs"/>
                        </a:rPr>
                        <a:t>0.502</a:t>
                      </a:r>
                      <a:endParaRPr lang="it-IT" sz="800" b="1" u="sng">
                        <a:solidFill>
                          <a:schemeClr val="tx1"/>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b="0" i="0" u="none" strike="noStrike">
                          <a:solidFill>
                            <a:schemeClr val="tx1"/>
                          </a:solidFill>
                          <a:effectLst/>
                          <a:latin typeface="Trebuchet MS" panose="020B0703020202090204" pitchFamily="34" charset="0"/>
                          <a:ea typeface="+mn-ea"/>
                          <a:cs typeface="+mn-cs"/>
                        </a:rPr>
                        <a:t>0.450</a:t>
                      </a:r>
                      <a:endParaRPr lang="it-IT" sz="800">
                        <a:solidFill>
                          <a:schemeClr val="tx1"/>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b="0" i="0" u="none" strike="noStrike">
                          <a:solidFill>
                            <a:schemeClr val="tx1"/>
                          </a:solidFill>
                          <a:effectLst/>
                          <a:latin typeface="Trebuchet MS" panose="020B0703020202090204" pitchFamily="34" charset="0"/>
                          <a:ea typeface="+mn-ea"/>
                          <a:cs typeface="+mn-cs"/>
                        </a:rPr>
                        <a:t>0.432</a:t>
                      </a:r>
                      <a:endParaRPr lang="it-IT" sz="800">
                        <a:solidFill>
                          <a:schemeClr val="tx1"/>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b="0" i="0" u="none" strike="noStrike">
                          <a:solidFill>
                            <a:schemeClr val="tx1"/>
                          </a:solidFill>
                          <a:effectLst/>
                          <a:latin typeface="Trebuchet MS" panose="020B0703020202090204" pitchFamily="34" charset="0"/>
                          <a:ea typeface="+mn-ea"/>
                          <a:cs typeface="+mn-cs"/>
                        </a:rPr>
                        <a:t>0.455</a:t>
                      </a:r>
                      <a:endParaRPr lang="it-IT" sz="800" b="0" u="none">
                        <a:solidFill>
                          <a:schemeClr val="tx1"/>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extLst>
                  <a:ext uri="{0D108BD9-81ED-4DB2-BD59-A6C34878D82A}">
                    <a16:rowId xmlns:a16="http://schemas.microsoft.com/office/drawing/2014/main" val="2955647223"/>
                  </a:ext>
                </a:extLst>
              </a:tr>
              <a:tr h="3497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600" b="1">
                          <a:solidFill>
                            <a:srgbClr val="005714"/>
                          </a:solidFill>
                          <a:latin typeface="Trebuchet MS" panose="020B0703020202090204" pitchFamily="34" charset="0"/>
                        </a:rPr>
                        <a:t>MFCC</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lumMod val="85000"/>
                      </a:schemeClr>
                    </a:solidFill>
                  </a:tcPr>
                </a:tc>
                <a:tc>
                  <a:txBody>
                    <a:bodyPr/>
                    <a:lstStyle/>
                    <a:p>
                      <a:pPr marL="0" algn="l" rtl="0"/>
                      <a:r>
                        <a:rPr lang="it-IT" sz="800" b="0" i="0" u="none" strike="noStrike">
                          <a:solidFill>
                            <a:schemeClr val="dk1"/>
                          </a:solidFill>
                          <a:effectLst/>
                          <a:latin typeface="Trebuchet MS" panose="020B0703020202090204" pitchFamily="34" charset="0"/>
                          <a:ea typeface="+mn-ea"/>
                          <a:cs typeface="+mn-cs"/>
                        </a:rPr>
                        <a:t>0.444</a:t>
                      </a:r>
                      <a:endParaRPr lang="it-IT" sz="80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b="0" i="0" u="none" strike="noStrike">
                          <a:solidFill>
                            <a:schemeClr val="dk1"/>
                          </a:solidFill>
                          <a:effectLst/>
                          <a:latin typeface="Trebuchet MS" panose="020B0703020202090204" pitchFamily="34" charset="0"/>
                          <a:ea typeface="+mn-ea"/>
                          <a:cs typeface="+mn-cs"/>
                        </a:rPr>
                        <a:t>0.402</a:t>
                      </a:r>
                      <a:endParaRPr lang="it-IT" sz="80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b="0" i="0" u="none" strike="noStrike">
                          <a:solidFill>
                            <a:schemeClr val="dk1"/>
                          </a:solidFill>
                          <a:effectLst/>
                          <a:latin typeface="Trebuchet MS" panose="020B0703020202090204" pitchFamily="34" charset="0"/>
                          <a:ea typeface="+mn-ea"/>
                          <a:cs typeface="+mn-cs"/>
                        </a:rPr>
                        <a:t>0.435</a:t>
                      </a:r>
                      <a:endParaRPr lang="it-IT" sz="800" u="none">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r>
                        <a:rPr lang="it-IT" sz="800" b="0" i="0" u="none" strike="noStrike">
                          <a:solidFill>
                            <a:schemeClr val="dk1"/>
                          </a:solidFill>
                          <a:effectLst/>
                          <a:latin typeface="Trebuchet MS" panose="020B0703020202090204" pitchFamily="34" charset="0"/>
                          <a:ea typeface="+mn-ea"/>
                          <a:cs typeface="+mn-cs"/>
                        </a:rPr>
                        <a:t>0.432</a:t>
                      </a:r>
                      <a:endParaRPr lang="it-IT" sz="80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b="0" i="0" u="sng" strike="noStrike">
                          <a:solidFill>
                            <a:schemeClr val="dk1"/>
                          </a:solidFill>
                          <a:effectLst/>
                          <a:latin typeface="Trebuchet MS" panose="020B0703020202090204" pitchFamily="34" charset="0"/>
                          <a:ea typeface="+mn-ea"/>
                          <a:cs typeface="+mn-cs"/>
                        </a:rPr>
                        <a:t>0.437</a:t>
                      </a:r>
                      <a:endParaRPr lang="it-IT" sz="800" u="sng">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b="0" i="0" u="none" strike="noStrike">
                          <a:solidFill>
                            <a:schemeClr val="dk1"/>
                          </a:solidFill>
                          <a:effectLst/>
                          <a:latin typeface="Trebuchet MS" panose="020B0703020202090204" pitchFamily="34" charset="0"/>
                          <a:ea typeface="+mn-ea"/>
                          <a:cs typeface="+mn-cs"/>
                        </a:rPr>
                        <a:t>0.431</a:t>
                      </a:r>
                      <a:endParaRPr lang="it-IT" sz="80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extLst>
                  <a:ext uri="{0D108BD9-81ED-4DB2-BD59-A6C34878D82A}">
                    <a16:rowId xmlns:a16="http://schemas.microsoft.com/office/drawing/2014/main" val="445488846"/>
                  </a:ext>
                </a:extLst>
              </a:tr>
            </a:tbl>
          </a:graphicData>
        </a:graphic>
      </p:graphicFrame>
      <p:sp>
        <p:nvSpPr>
          <p:cNvPr id="6" name="object 6">
            <a:extLst>
              <a:ext uri="{FF2B5EF4-FFF2-40B4-BE49-F238E27FC236}">
                <a16:creationId xmlns:a16="http://schemas.microsoft.com/office/drawing/2014/main" id="{252E02E2-B360-7905-A5F3-95EB72D6DB48}"/>
              </a:ext>
            </a:extLst>
          </p:cNvPr>
          <p:cNvSpPr txBox="1"/>
          <p:nvPr/>
        </p:nvSpPr>
        <p:spPr>
          <a:xfrm>
            <a:off x="142389" y="777204"/>
            <a:ext cx="5493460" cy="319959"/>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The feature achieve similar result as the MFCC, the deep learning architecture don’t have a big impact with this sets of features. </a:t>
            </a:r>
          </a:p>
        </p:txBody>
      </p:sp>
      <p:sp>
        <p:nvSpPr>
          <p:cNvPr id="15" name="object 6">
            <a:extLst>
              <a:ext uri="{FF2B5EF4-FFF2-40B4-BE49-F238E27FC236}">
                <a16:creationId xmlns:a16="http://schemas.microsoft.com/office/drawing/2014/main" id="{D0985CAF-C015-05B6-7FDF-3596155DE763}"/>
              </a:ext>
            </a:extLst>
          </p:cNvPr>
          <p:cNvSpPr txBox="1"/>
          <p:nvPr/>
        </p:nvSpPr>
        <p:spPr>
          <a:xfrm>
            <a:off x="130166" y="2558586"/>
            <a:ext cx="3197713" cy="319959"/>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The features have in general always better results then the MFCC.</a:t>
            </a:r>
          </a:p>
        </p:txBody>
      </p:sp>
      <p:cxnSp>
        <p:nvCxnSpPr>
          <p:cNvPr id="19" name="Connettore 1 18">
            <a:extLst>
              <a:ext uri="{FF2B5EF4-FFF2-40B4-BE49-F238E27FC236}">
                <a16:creationId xmlns:a16="http://schemas.microsoft.com/office/drawing/2014/main" id="{BDD91DA2-EC12-73EA-5D5D-6A08FA89936A}"/>
              </a:ext>
            </a:extLst>
          </p:cNvPr>
          <p:cNvCxnSpPr>
            <a:cxnSpLocks/>
          </p:cNvCxnSpPr>
          <p:nvPr/>
        </p:nvCxnSpPr>
        <p:spPr>
          <a:xfrm>
            <a:off x="3568700" y="1292229"/>
            <a:ext cx="0" cy="1396996"/>
          </a:xfrm>
          <a:prstGeom prst="line">
            <a:avLst/>
          </a:prstGeom>
          <a:ln>
            <a:solidFill>
              <a:srgbClr val="005714"/>
            </a:solidFill>
          </a:ln>
        </p:spPr>
        <p:style>
          <a:lnRef idx="1">
            <a:schemeClr val="accent1"/>
          </a:lnRef>
          <a:fillRef idx="0">
            <a:schemeClr val="accent1"/>
          </a:fillRef>
          <a:effectRef idx="0">
            <a:schemeClr val="accent1"/>
          </a:effectRef>
          <a:fontRef idx="minor">
            <a:schemeClr val="tx1"/>
          </a:fontRef>
        </p:style>
      </p:cxnSp>
      <p:pic>
        <p:nvPicPr>
          <p:cNvPr id="20" name="Immagine 19" descr="Immagine che contiene testo, schermata, quadrato, numero&#10;&#10;Descrizione generata automaticamente">
            <a:extLst>
              <a:ext uri="{FF2B5EF4-FFF2-40B4-BE49-F238E27FC236}">
                <a16:creationId xmlns:a16="http://schemas.microsoft.com/office/drawing/2014/main" id="{56444B58-3A78-848A-B504-99B5D8801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566" y="1111377"/>
            <a:ext cx="2118004" cy="1855079"/>
          </a:xfrm>
          <a:prstGeom prst="rect">
            <a:avLst/>
          </a:prstGeom>
        </p:spPr>
      </p:pic>
      <p:sp>
        <p:nvSpPr>
          <p:cNvPr id="3" name="object 14">
            <a:extLst>
              <a:ext uri="{FF2B5EF4-FFF2-40B4-BE49-F238E27FC236}">
                <a16:creationId xmlns:a16="http://schemas.microsoft.com/office/drawing/2014/main" id="{1F53BED0-8781-1878-B60F-6AFC207EB1A5}"/>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3782287755"/>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98DD-FF5F-FCD7-00D6-1D7FE76F701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96508B0-1BA2-84D2-4BD5-ECB0EAA8C6A9}"/>
              </a:ext>
            </a:extLst>
          </p:cNvPr>
          <p:cNvSpPr txBox="1"/>
          <p:nvPr/>
        </p:nvSpPr>
        <p:spPr>
          <a:xfrm>
            <a:off x="95300" y="70025"/>
            <a:ext cx="4235400" cy="461024"/>
          </a:xfrm>
          <a:prstGeom prst="rect">
            <a:avLst/>
          </a:prstGeom>
        </p:spPr>
        <p:txBody>
          <a:bodyPr vert="horz" wrap="square" lIns="0" tIns="17145" rIns="0" bIns="0" rtlCol="0">
            <a:spAutoFit/>
          </a:bodyPr>
          <a:lstStyle/>
          <a:p>
            <a:pPr marL="12700">
              <a:spcBef>
                <a:spcPts val="135"/>
              </a:spcBef>
            </a:pPr>
            <a:r>
              <a:rPr lang="it-IT" sz="1400" b="1" spc="-5" dirty="0" err="1">
                <a:solidFill>
                  <a:srgbClr val="005714"/>
                </a:solidFill>
                <a:latin typeface="Arial"/>
                <a:cs typeface="Arial"/>
              </a:rPr>
              <a:t>Outline</a:t>
            </a:r>
            <a:r>
              <a:rPr lang="it-IT" sz="1400" b="1" spc="-5" dirty="0">
                <a:solidFill>
                  <a:srgbClr val="005714"/>
                </a:solidFill>
                <a:latin typeface="Arial"/>
                <a:cs typeface="Arial"/>
              </a:rPr>
              <a:t>: Bi-</a:t>
            </a:r>
            <a:r>
              <a:rPr lang="it-IT" sz="1400" b="1" spc="-5" dirty="0" err="1">
                <a:solidFill>
                  <a:srgbClr val="005714"/>
                </a:solidFill>
                <a:latin typeface="Arial"/>
                <a:cs typeface="Arial"/>
              </a:rPr>
              <a:t>Dimensional</a:t>
            </a:r>
            <a:r>
              <a:rPr lang="it-IT" sz="1400" b="1" spc="-5" dirty="0">
                <a:solidFill>
                  <a:srgbClr val="005714"/>
                </a:solidFill>
                <a:latin typeface="Arial"/>
                <a:cs typeface="Arial"/>
              </a:rPr>
              <a:t> </a:t>
            </a:r>
            <a:r>
              <a:rPr lang="it-IT" sz="1400" b="1" spc="-5" dirty="0" err="1">
                <a:solidFill>
                  <a:srgbClr val="005714"/>
                </a:solidFill>
                <a:latin typeface="Arial"/>
                <a:cs typeface="Arial"/>
              </a:rPr>
              <a:t>Signal</a:t>
            </a:r>
            <a:r>
              <a:rPr lang="it-IT" sz="1400" b="1" spc="-5" dirty="0">
                <a:solidFill>
                  <a:srgbClr val="005714"/>
                </a:solidFill>
                <a:latin typeface="Arial"/>
                <a:cs typeface="Arial"/>
              </a:rPr>
              <a:t> </a:t>
            </a:r>
            <a:r>
              <a:rPr lang="it-IT" sz="1400" b="1" spc="-5" dirty="0" err="1">
                <a:solidFill>
                  <a:srgbClr val="005714"/>
                </a:solidFill>
                <a:latin typeface="Arial"/>
                <a:cs typeface="Arial"/>
              </a:rPr>
              <a:t>Classification</a:t>
            </a:r>
            <a:endParaRPr lang="it-IT" sz="1400" dirty="0">
              <a:latin typeface="Arial"/>
              <a:cs typeface="Arial"/>
            </a:endParaRPr>
          </a:p>
          <a:p>
            <a:pPr marL="12700">
              <a:lnSpc>
                <a:spcPct val="100000"/>
              </a:lnSpc>
              <a:spcBef>
                <a:spcPts val="135"/>
              </a:spcBef>
            </a:pPr>
            <a:endParaRPr sz="1400" dirty="0">
              <a:latin typeface="Arial"/>
              <a:cs typeface="Arial"/>
            </a:endParaRPr>
          </a:p>
        </p:txBody>
      </p:sp>
      <p:sp>
        <p:nvSpPr>
          <p:cNvPr id="4" name="object 4">
            <a:extLst>
              <a:ext uri="{FF2B5EF4-FFF2-40B4-BE49-F238E27FC236}">
                <a16:creationId xmlns:a16="http://schemas.microsoft.com/office/drawing/2014/main" id="{2D87ADD8-FB5C-30F5-F8C7-7207B056AB67}"/>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sp>
        <p:nvSpPr>
          <p:cNvPr id="6" name="object 6">
            <a:extLst>
              <a:ext uri="{FF2B5EF4-FFF2-40B4-BE49-F238E27FC236}">
                <a16:creationId xmlns:a16="http://schemas.microsoft.com/office/drawing/2014/main" id="{4DC7FF9D-7A4F-8FEB-5B61-6B4BFDD01937}"/>
              </a:ext>
            </a:extLst>
          </p:cNvPr>
          <p:cNvSpPr txBox="1"/>
          <p:nvPr/>
        </p:nvSpPr>
        <p:spPr>
          <a:xfrm>
            <a:off x="414476" y="1333403"/>
            <a:ext cx="2697024" cy="948337"/>
          </a:xfrm>
          <a:prstGeom prst="rect">
            <a:avLst/>
          </a:prstGeom>
        </p:spPr>
        <p:txBody>
          <a:bodyPr vert="horz" wrap="square" lIns="0" tIns="12065" rIns="0" bIns="0" rtlCol="0">
            <a:spAutoFit/>
          </a:bodyPr>
          <a:lstStyle/>
          <a:p>
            <a:pPr marL="167005" indent="-154940">
              <a:lnSpc>
                <a:spcPts val="1200"/>
              </a:lnSpc>
              <a:spcBef>
                <a:spcPts val="95"/>
              </a:spcBef>
              <a:buFontTx/>
              <a:buAutoNum type="arabicPeriod"/>
              <a:tabLst>
                <a:tab pos="167640" algn="l"/>
              </a:tabLst>
            </a:pPr>
            <a:r>
              <a:rPr lang="en-US" sz="1000" b="1" spc="-65" dirty="0">
                <a:solidFill>
                  <a:srgbClr val="B2CDB9"/>
                </a:solidFill>
                <a:latin typeface="Arial"/>
                <a:cs typeface="Arial"/>
              </a:rPr>
              <a:t>Mono-Dimensional Signal Classification</a:t>
            </a:r>
          </a:p>
          <a:p>
            <a:pPr marL="167005" indent="-154940">
              <a:lnSpc>
                <a:spcPts val="1200"/>
              </a:lnSpc>
              <a:spcBef>
                <a:spcPts val="95"/>
              </a:spcBef>
              <a:buAutoNum type="arabicPeriod"/>
              <a:tabLst>
                <a:tab pos="167640" algn="l"/>
              </a:tabLst>
            </a:pPr>
            <a:r>
              <a:rPr lang="en-US" sz="1000" b="1" spc="-65" dirty="0">
                <a:solidFill>
                  <a:srgbClr val="005714"/>
                </a:solidFill>
                <a:latin typeface="Arial"/>
                <a:cs typeface="Arial"/>
              </a:rPr>
              <a:t>Bi-Dimensional Signal Classification</a:t>
            </a:r>
          </a:p>
          <a:p>
            <a:pPr marL="360045" lvl="1" indent="-236854">
              <a:lnSpc>
                <a:spcPts val="1080"/>
              </a:lnSpc>
              <a:buAutoNum type="arabicPeriod"/>
              <a:tabLst>
                <a:tab pos="360680" algn="l"/>
              </a:tabLst>
            </a:pPr>
            <a:r>
              <a:rPr lang="en-US" sz="1000" b="1" spc="-45" dirty="0">
                <a:latin typeface="Arial"/>
                <a:cs typeface="Arial"/>
              </a:rPr>
              <a:t>Data and </a:t>
            </a:r>
            <a:r>
              <a:rPr lang="en-US" sz="1000" b="1" spc="-45" dirty="0" err="1">
                <a:latin typeface="Arial"/>
                <a:cs typeface="Arial"/>
              </a:rPr>
              <a:t>Preproccessing</a:t>
            </a:r>
            <a:endParaRPr lang="en-US" sz="1000" dirty="0">
              <a:latin typeface="Arial"/>
              <a:cs typeface="Arial"/>
            </a:endParaRPr>
          </a:p>
          <a:p>
            <a:pPr marL="360045" lvl="1" indent="-236854">
              <a:lnSpc>
                <a:spcPct val="100000"/>
              </a:lnSpc>
              <a:spcBef>
                <a:spcPts val="15"/>
              </a:spcBef>
              <a:buAutoNum type="arabicPeriod"/>
              <a:tabLst>
                <a:tab pos="360680" algn="l"/>
              </a:tabLst>
            </a:pPr>
            <a:r>
              <a:rPr lang="en-US" sz="1000" b="1" spc="-30" dirty="0">
                <a:latin typeface="Arial"/>
                <a:cs typeface="Arial"/>
              </a:rPr>
              <a:t>Classification </a:t>
            </a:r>
            <a:endParaRPr lang="en-US" sz="1000" dirty="0">
              <a:latin typeface="Arial"/>
              <a:cs typeface="Arial"/>
            </a:endParaRPr>
          </a:p>
          <a:p>
            <a:pPr marL="360045" lvl="1" indent="-236854">
              <a:lnSpc>
                <a:spcPct val="100000"/>
              </a:lnSpc>
              <a:spcBef>
                <a:spcPts val="15"/>
              </a:spcBef>
              <a:buAutoNum type="arabicPeriod"/>
              <a:tabLst>
                <a:tab pos="360680" algn="l"/>
              </a:tabLst>
            </a:pPr>
            <a:r>
              <a:rPr lang="en-US" sz="1000" b="1" spc="-35" dirty="0">
                <a:latin typeface="Arial"/>
                <a:cs typeface="Arial"/>
              </a:rPr>
              <a:t>Results</a:t>
            </a:r>
            <a:endParaRPr lang="en-US" sz="1000" b="1" spc="-65" dirty="0">
              <a:solidFill>
                <a:srgbClr val="B2CDB9"/>
              </a:solidFill>
              <a:latin typeface="Arial"/>
              <a:cs typeface="Arial"/>
            </a:endParaRPr>
          </a:p>
          <a:p>
            <a:pPr marL="167005" indent="-154940">
              <a:lnSpc>
                <a:spcPts val="1200"/>
              </a:lnSpc>
              <a:spcBef>
                <a:spcPts val="95"/>
              </a:spcBef>
              <a:buAutoNum type="arabicPeriod"/>
              <a:tabLst>
                <a:tab pos="167640" algn="l"/>
              </a:tabLst>
            </a:pPr>
            <a:r>
              <a:rPr lang="en-US" sz="1000" b="1" spc="-65" dirty="0" err="1">
                <a:solidFill>
                  <a:srgbClr val="B2CDB9"/>
                </a:solidFill>
                <a:latin typeface="Arial"/>
                <a:cs typeface="Arial"/>
              </a:rPr>
              <a:t>StarGAN</a:t>
            </a:r>
            <a:r>
              <a:rPr lang="en-US" sz="1000" b="1" spc="-65" dirty="0">
                <a:solidFill>
                  <a:srgbClr val="B2CDB9"/>
                </a:solidFill>
                <a:latin typeface="Arial"/>
                <a:cs typeface="Arial"/>
              </a:rPr>
              <a:t> Model</a:t>
            </a:r>
          </a:p>
        </p:txBody>
      </p:sp>
      <p:grpSp>
        <p:nvGrpSpPr>
          <p:cNvPr id="7" name="object 7">
            <a:extLst>
              <a:ext uri="{FF2B5EF4-FFF2-40B4-BE49-F238E27FC236}">
                <a16:creationId xmlns:a16="http://schemas.microsoft.com/office/drawing/2014/main" id="{D9A92A7F-43CE-E758-72B1-32547EB62B83}"/>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33B05EC5-B90D-FBD1-A6CF-8BF3CF5D82A9}"/>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6B807318-A054-049C-6905-3EB8BC209086}"/>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2B146601-D412-EFCA-50E9-FF9B11828A21}"/>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16F85EF4-8483-1086-EAA1-C0AB161841CF}"/>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607CDC89-FEF5-B8FA-BD7E-27C4E520B1DA}"/>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8A94E610-F7D2-59BA-105E-583A8C04708D}"/>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C6DAF7B0-9126-1511-C83B-B9BCA0058002}"/>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D531AA36-A683-50C4-64B2-8938EA54F867}"/>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16</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B77D3085-0841-63F3-C461-AD733839F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3" name="object 14">
            <a:extLst>
              <a:ext uri="{FF2B5EF4-FFF2-40B4-BE49-F238E27FC236}">
                <a16:creationId xmlns:a16="http://schemas.microsoft.com/office/drawing/2014/main" id="{90A6B85A-2193-DAFE-BD5B-1B557A943052}"/>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2097893880"/>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1BF3D-F175-72EA-EB1C-287C430DE3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B2C55E2-EAA7-11A8-C3C9-4911FC3CAA3C}"/>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2.1 Data and </a:t>
            </a:r>
            <a:r>
              <a:rPr lang="it-IT" sz="1400" b="1" spc="-5" err="1">
                <a:solidFill>
                  <a:srgbClr val="005714"/>
                </a:solidFill>
                <a:latin typeface="Arial"/>
                <a:cs typeface="Arial"/>
              </a:rPr>
              <a:t>Preprocessing</a:t>
            </a:r>
            <a:endParaRPr sz="1400">
              <a:latin typeface="Arial"/>
              <a:cs typeface="Arial"/>
            </a:endParaRPr>
          </a:p>
        </p:txBody>
      </p:sp>
      <p:sp>
        <p:nvSpPr>
          <p:cNvPr id="4" name="object 4">
            <a:extLst>
              <a:ext uri="{FF2B5EF4-FFF2-40B4-BE49-F238E27FC236}">
                <a16:creationId xmlns:a16="http://schemas.microsoft.com/office/drawing/2014/main" id="{6BC6FE06-4A71-6A97-A32F-B0446DE9E616}"/>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07D1D7AF-7655-159A-6D8E-7E41CF32DF7F}"/>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A3AE7CB7-DC2C-0BDC-D8D6-D9FC019517A2}"/>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E780773D-E83D-9C2E-9ED8-1075FA37C676}"/>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CFD96ABF-C070-EF9D-2256-5063FEAB2610}"/>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A089C93C-13D2-FA0F-A1E2-DFC19FA73922}"/>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0439C64A-0794-6F9E-EB01-BE185661A341}"/>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A8BA012A-DAF8-858A-2781-B17A5865110E}"/>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FFB51B76-EF3F-DC34-2249-1ED55C9F9706}"/>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5B9BBB2B-4912-4551-C460-F02D86BEE557}"/>
              </a:ext>
            </a:extLst>
          </p:cNvPr>
          <p:cNvSpPr txBox="1"/>
          <p:nvPr/>
        </p:nvSpPr>
        <p:spPr>
          <a:xfrm>
            <a:off x="5460562" y="3107287"/>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17</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64674FA0-1FFB-5F95-9762-363E2F4ED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BFC2F98B-17C6-3310-C88E-AA0B216A8B0A}"/>
              </a:ext>
            </a:extLst>
          </p:cNvPr>
          <p:cNvSpPr txBox="1"/>
          <p:nvPr/>
        </p:nvSpPr>
        <p:spPr>
          <a:xfrm>
            <a:off x="140498" y="784225"/>
            <a:ext cx="5352480" cy="781624"/>
          </a:xfrm>
          <a:prstGeom prst="rect">
            <a:avLst/>
          </a:prstGeom>
        </p:spPr>
        <p:txBody>
          <a:bodyPr vert="horz" wrap="square" lIns="0" tIns="12065" rIns="0" bIns="0" rtlCol="0">
            <a:spAutoFit/>
          </a:bodyPr>
          <a:lstStyle/>
          <a:p>
            <a:r>
              <a:rPr lang="it-IT" sz="1000" err="1">
                <a:latin typeface="Trebuchet MS" panose="020B0703020202090204" pitchFamily="34" charset="0"/>
              </a:rPr>
              <a:t>Used</a:t>
            </a:r>
            <a:r>
              <a:rPr lang="it-IT" sz="1000">
                <a:latin typeface="Trebuchet MS" panose="020B0703020202090204" pitchFamily="34" charset="0"/>
              </a:rPr>
              <a:t> a </a:t>
            </a:r>
            <a:r>
              <a:rPr lang="it-IT" sz="1000" err="1">
                <a:latin typeface="Trebuchet MS" panose="020B0703020202090204" pitchFamily="34" charset="0"/>
              </a:rPr>
              <a:t>kaggle</a:t>
            </a:r>
            <a:r>
              <a:rPr lang="it-IT" sz="1000">
                <a:latin typeface="Trebuchet MS" panose="020B0703020202090204" pitchFamily="34" charset="0"/>
              </a:rPr>
              <a:t> dataset </a:t>
            </a:r>
            <a:r>
              <a:rPr lang="it-IT" sz="1000">
                <a:solidFill>
                  <a:schemeClr val="bg1">
                    <a:lumMod val="65000"/>
                  </a:schemeClr>
                </a:solidFill>
                <a:latin typeface="Trebuchet MS" panose="020B0703020202090204" pitchFamily="34" charset="0"/>
              </a:rPr>
              <a:t>[4] </a:t>
            </a:r>
            <a:r>
              <a:rPr lang="it-IT" sz="1000" err="1">
                <a:latin typeface="Trebuchet MS" panose="020B0703020202090204" pitchFamily="34" charset="0"/>
              </a:rPr>
              <a:t>where</a:t>
            </a:r>
            <a:r>
              <a:rPr lang="it-IT" sz="1000">
                <a:latin typeface="Trebuchet MS" panose="020B0703020202090204" pitchFamily="34" charset="0"/>
              </a:rPr>
              <a:t> the images </a:t>
            </a:r>
            <a:r>
              <a:rPr lang="it-IT" sz="1000" err="1">
                <a:latin typeface="Trebuchet MS" panose="020B0703020202090204" pitchFamily="34" charset="0"/>
              </a:rPr>
              <a:t>were</a:t>
            </a:r>
            <a:r>
              <a:rPr lang="it-IT" sz="1000">
                <a:latin typeface="Trebuchet MS" panose="020B0703020202090204" pitchFamily="34" charset="0"/>
              </a:rPr>
              <a:t> </a:t>
            </a:r>
            <a:r>
              <a:rPr lang="it-IT" sz="1000" err="1">
                <a:latin typeface="Trebuchet MS" panose="020B0703020202090204" pitchFamily="34" charset="0"/>
              </a:rPr>
              <a:t>collected</a:t>
            </a:r>
            <a:r>
              <a:rPr lang="it-IT" sz="1000">
                <a:latin typeface="Trebuchet MS" panose="020B0703020202090204" pitchFamily="34" charset="0"/>
              </a:rPr>
              <a:t> by scrapping social nets </a:t>
            </a:r>
            <a:r>
              <a:rPr lang="it-IT" sz="1000" err="1">
                <a:latin typeface="Trebuchet MS" panose="020B0703020202090204" pitchFamily="34" charset="0"/>
              </a:rPr>
              <a:t>as</a:t>
            </a:r>
            <a:r>
              <a:rPr lang="it-IT" sz="1000">
                <a:latin typeface="Trebuchet MS" panose="020B0703020202090204" pitchFamily="34" charset="0"/>
              </a:rPr>
              <a:t> Facebook and Instagram, scrapping YouTube </a:t>
            </a:r>
            <a:r>
              <a:rPr lang="it-IT" sz="1000" err="1">
                <a:latin typeface="Trebuchet MS" panose="020B0703020202090204" pitchFamily="34" charset="0"/>
              </a:rPr>
              <a:t>videos</a:t>
            </a:r>
            <a:r>
              <a:rPr lang="it-IT" sz="1000">
                <a:latin typeface="Trebuchet MS" panose="020B0703020202090204" pitchFamily="34" charset="0"/>
              </a:rPr>
              <a:t> and </a:t>
            </a:r>
            <a:r>
              <a:rPr lang="it-IT" sz="1000" err="1">
                <a:latin typeface="Trebuchet MS" panose="020B0703020202090204" pitchFamily="34" charset="0"/>
              </a:rPr>
              <a:t>already</a:t>
            </a:r>
            <a:r>
              <a:rPr lang="it-IT" sz="1000">
                <a:latin typeface="Trebuchet MS" panose="020B0703020202090204" pitchFamily="34" charset="0"/>
              </a:rPr>
              <a:t> </a:t>
            </a:r>
            <a:r>
              <a:rPr lang="it-IT" sz="1000" err="1">
                <a:latin typeface="Trebuchet MS" panose="020B0703020202090204" pitchFamily="34" charset="0"/>
              </a:rPr>
              <a:t>available</a:t>
            </a:r>
            <a:r>
              <a:rPr lang="it-IT" sz="1000">
                <a:latin typeface="Trebuchet MS" panose="020B0703020202090204" pitchFamily="34" charset="0"/>
              </a:rPr>
              <a:t> datasets </a:t>
            </a:r>
            <a:r>
              <a:rPr lang="it-IT" sz="1000" err="1">
                <a:latin typeface="Trebuchet MS" panose="020B0703020202090204" pitchFamily="34" charset="0"/>
              </a:rPr>
              <a:t>as</a:t>
            </a:r>
            <a:r>
              <a:rPr lang="it-IT" sz="1000">
                <a:latin typeface="Trebuchet MS" panose="020B0703020202090204" pitchFamily="34" charset="0"/>
              </a:rPr>
              <a:t> IMDB and </a:t>
            </a:r>
            <a:r>
              <a:rPr lang="it-IT" sz="1000" err="1">
                <a:latin typeface="Trebuchet MS" panose="020B0703020202090204" pitchFamily="34" charset="0"/>
              </a:rPr>
              <a:t>AffectNet</a:t>
            </a:r>
            <a:r>
              <a:rPr lang="it-IT" sz="1000">
                <a:latin typeface="Trebuchet MS" panose="020B0703020202090204" pitchFamily="34" charset="0"/>
              </a:rPr>
              <a:t>.</a:t>
            </a:r>
          </a:p>
          <a:p>
            <a:endParaRPr lang="it-IT" sz="1000" b="0" i="0" u="none" strike="noStrike">
              <a:effectLst/>
              <a:latin typeface="Trebuchet MS" panose="020B0703020202090204" pitchFamily="34" charset="0"/>
            </a:endParaRPr>
          </a:p>
          <a:p>
            <a:r>
              <a:rPr lang="it-IT" sz="1000" err="1">
                <a:latin typeface="Trebuchet MS" panose="020B0703020202090204" pitchFamily="34" charset="0"/>
              </a:rPr>
              <a:t>This</a:t>
            </a:r>
            <a:r>
              <a:rPr lang="it-IT" sz="1000">
                <a:latin typeface="Trebuchet MS" panose="020B0703020202090204" pitchFamily="34" charset="0"/>
              </a:rPr>
              <a:t> </a:t>
            </a:r>
            <a:r>
              <a:rPr lang="it-IT" sz="1000" err="1">
                <a:latin typeface="Trebuchet MS" panose="020B0703020202090204" pitchFamily="34" charset="0"/>
              </a:rPr>
              <a:t>may</a:t>
            </a:r>
            <a:r>
              <a:rPr lang="it-IT" sz="1000">
                <a:latin typeface="Trebuchet MS" panose="020B0703020202090204" pitchFamily="34" charset="0"/>
              </a:rPr>
              <a:t> cause some </a:t>
            </a:r>
            <a:r>
              <a:rPr lang="it-IT" sz="1000" err="1">
                <a:latin typeface="Trebuchet MS" panose="020B0703020202090204" pitchFamily="34" charset="0"/>
              </a:rPr>
              <a:t>quality</a:t>
            </a:r>
            <a:r>
              <a:rPr lang="it-IT" sz="1000">
                <a:latin typeface="Trebuchet MS" panose="020B0703020202090204" pitchFamily="34" charset="0"/>
              </a:rPr>
              <a:t> </a:t>
            </a:r>
            <a:r>
              <a:rPr lang="it-IT" sz="1000" err="1">
                <a:latin typeface="Trebuchet MS" panose="020B0703020202090204" pitchFamily="34" charset="0"/>
              </a:rPr>
              <a:t>issues</a:t>
            </a:r>
            <a:r>
              <a:rPr lang="it-IT" sz="1000">
                <a:latin typeface="Trebuchet MS" panose="020B0703020202090204" pitchFamily="34" charset="0"/>
              </a:rPr>
              <a:t> in the images.</a:t>
            </a:r>
            <a:endParaRPr lang="it-IT" sz="1000" b="0" i="0" u="none" strike="noStrike">
              <a:effectLst/>
              <a:latin typeface="Trebuchet MS" panose="020B0703020202090204" pitchFamily="34" charset="0"/>
            </a:endParaRPr>
          </a:p>
        </p:txBody>
      </p:sp>
      <p:sp>
        <p:nvSpPr>
          <p:cNvPr id="19" name="object 7">
            <a:extLst>
              <a:ext uri="{FF2B5EF4-FFF2-40B4-BE49-F238E27FC236}">
                <a16:creationId xmlns:a16="http://schemas.microsoft.com/office/drawing/2014/main" id="{8AD7EAF5-CFD6-C205-F08C-0E72840A217D}"/>
              </a:ext>
            </a:extLst>
          </p:cNvPr>
          <p:cNvSpPr/>
          <p:nvPr/>
        </p:nvSpPr>
        <p:spPr>
          <a:xfrm>
            <a:off x="126507" y="1663146"/>
            <a:ext cx="2056574" cy="298273"/>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0" name="object 9">
            <a:extLst>
              <a:ext uri="{FF2B5EF4-FFF2-40B4-BE49-F238E27FC236}">
                <a16:creationId xmlns:a16="http://schemas.microsoft.com/office/drawing/2014/main" id="{EECA851C-78F4-A92E-026B-B73274228A84}"/>
              </a:ext>
            </a:extLst>
          </p:cNvPr>
          <p:cNvGrpSpPr/>
          <p:nvPr/>
        </p:nvGrpSpPr>
        <p:grpSpPr>
          <a:xfrm>
            <a:off x="126506" y="1826368"/>
            <a:ext cx="2056603" cy="909179"/>
            <a:chOff x="237197" y="1199184"/>
            <a:chExt cx="5285740" cy="226536"/>
          </a:xfrm>
        </p:grpSpPr>
        <p:pic>
          <p:nvPicPr>
            <p:cNvPr id="25" name="object 10">
              <a:extLst>
                <a:ext uri="{FF2B5EF4-FFF2-40B4-BE49-F238E27FC236}">
                  <a16:creationId xmlns:a16="http://schemas.microsoft.com/office/drawing/2014/main" id="{C3278B68-0B59-6124-2F51-A0A720B37719}"/>
                </a:ext>
              </a:extLst>
            </p:cNvPr>
            <p:cNvPicPr/>
            <p:nvPr/>
          </p:nvPicPr>
          <p:blipFill>
            <a:blip r:embed="rId3" cstate="print"/>
            <a:stretch>
              <a:fillRect/>
            </a:stretch>
          </p:blipFill>
          <p:spPr>
            <a:xfrm>
              <a:off x="237197" y="1199184"/>
              <a:ext cx="5285667" cy="50609"/>
            </a:xfrm>
            <a:prstGeom prst="rect">
              <a:avLst/>
            </a:prstGeom>
          </p:spPr>
        </p:pic>
        <p:sp>
          <p:nvSpPr>
            <p:cNvPr id="26" name="object 12">
              <a:extLst>
                <a:ext uri="{FF2B5EF4-FFF2-40B4-BE49-F238E27FC236}">
                  <a16:creationId xmlns:a16="http://schemas.microsoft.com/office/drawing/2014/main" id="{9A095369-8DA1-DACF-E366-FCBDA8F5AA1F}"/>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7" name="object 6">
            <a:extLst>
              <a:ext uri="{FF2B5EF4-FFF2-40B4-BE49-F238E27FC236}">
                <a16:creationId xmlns:a16="http://schemas.microsoft.com/office/drawing/2014/main" id="{6A34A1E0-9DCE-A8D6-6648-AA9309CADF40}"/>
              </a:ext>
            </a:extLst>
          </p:cNvPr>
          <p:cNvSpPr txBox="1"/>
          <p:nvPr/>
        </p:nvSpPr>
        <p:spPr>
          <a:xfrm>
            <a:off x="169336" y="1863989"/>
            <a:ext cx="2056603" cy="832920"/>
          </a:xfrm>
          <a:prstGeom prst="rect">
            <a:avLst/>
          </a:prstGeom>
        </p:spPr>
        <p:txBody>
          <a:bodyPr vert="horz" wrap="square" lIns="0" tIns="12065" rIns="0" bIns="0" rtlCol="0">
            <a:spAutoFit/>
          </a:bodyPr>
          <a:lstStyle/>
          <a:p>
            <a:pPr marL="184150" indent="-171450">
              <a:lnSpc>
                <a:spcPct val="100000"/>
              </a:lnSpc>
              <a:spcBef>
                <a:spcPts val="95"/>
              </a:spcBef>
              <a:buFont typeface="Arial" panose="020B0604020202020204" pitchFamily="34" charset="0"/>
              <a:buChar char="•"/>
            </a:pPr>
            <a:r>
              <a:rPr lang="it-IT" sz="1000" b="0" i="0" u="none" strike="noStrike" dirty="0">
                <a:solidFill>
                  <a:srgbClr val="3C4043"/>
                </a:solidFill>
                <a:effectLst/>
                <a:latin typeface="Trebuchet MS" panose="020B0703020202090204" pitchFamily="34" charset="0"/>
              </a:rPr>
              <a:t>Angry - (</a:t>
            </a:r>
            <a:r>
              <a:rPr lang="it-IT" sz="1000" dirty="0">
                <a:solidFill>
                  <a:srgbClr val="3C4043"/>
                </a:solidFill>
                <a:latin typeface="Trebuchet MS" panose="020B0703020202090204" pitchFamily="34" charset="0"/>
              </a:rPr>
              <a:t>9</a:t>
            </a:r>
            <a:r>
              <a:rPr lang="it-IT" sz="1000" b="0" i="0" u="none" strike="noStrike" dirty="0">
                <a:solidFill>
                  <a:srgbClr val="3C4043"/>
                </a:solidFill>
                <a:effectLst/>
                <a:latin typeface="Trebuchet MS" panose="020B0703020202090204" pitchFamily="34" charset="0"/>
              </a:rPr>
              <a:t>.2%)</a:t>
            </a:r>
          </a:p>
          <a:p>
            <a:pPr marL="184150" indent="-171450">
              <a:lnSpc>
                <a:spcPct val="100000"/>
              </a:lnSpc>
              <a:spcBef>
                <a:spcPts val="95"/>
              </a:spcBef>
              <a:buFont typeface="Arial" panose="020B0604020202020204" pitchFamily="34" charset="0"/>
              <a:buChar char="•"/>
            </a:pPr>
            <a:r>
              <a:rPr lang="it-IT" sz="1000" b="0" i="0" u="none" strike="noStrike" dirty="0">
                <a:solidFill>
                  <a:srgbClr val="3C4043"/>
                </a:solidFill>
                <a:effectLst/>
                <a:latin typeface="Trebuchet MS" panose="020B0703020202090204" pitchFamily="34" charset="0"/>
              </a:rPr>
              <a:t>Happy - (</a:t>
            </a:r>
            <a:r>
              <a:rPr lang="it-IT" sz="1000" dirty="0">
                <a:solidFill>
                  <a:srgbClr val="3C4043"/>
                </a:solidFill>
                <a:latin typeface="Trebuchet MS" panose="020B0703020202090204" pitchFamily="34" charset="0"/>
              </a:rPr>
              <a:t>26</a:t>
            </a:r>
            <a:r>
              <a:rPr lang="it-IT" sz="1000" b="0" i="0" u="none" strike="noStrike" dirty="0">
                <a:solidFill>
                  <a:srgbClr val="3C4043"/>
                </a:solidFill>
                <a:effectLst/>
                <a:latin typeface="Trebuchet MS" panose="020B0703020202090204" pitchFamily="34" charset="0"/>
              </a:rPr>
              <a:t>.2%)</a:t>
            </a:r>
          </a:p>
          <a:p>
            <a:pPr marL="184150" indent="-171450">
              <a:lnSpc>
                <a:spcPct val="100000"/>
              </a:lnSpc>
              <a:spcBef>
                <a:spcPts val="95"/>
              </a:spcBef>
              <a:buFont typeface="Arial" panose="020B0604020202020204" pitchFamily="34" charset="0"/>
              <a:buChar char="•"/>
            </a:pPr>
            <a:r>
              <a:rPr lang="it-IT" sz="1000" dirty="0" err="1">
                <a:solidFill>
                  <a:srgbClr val="3C4043"/>
                </a:solidFill>
                <a:latin typeface="Trebuchet MS" panose="020B0703020202090204" pitchFamily="34" charset="0"/>
              </a:rPr>
              <a:t>Sad</a:t>
            </a:r>
            <a:r>
              <a:rPr lang="it-IT" sz="1000" b="0" i="0" u="none" strike="noStrike" dirty="0">
                <a:solidFill>
                  <a:srgbClr val="3C4043"/>
                </a:solidFill>
                <a:effectLst/>
                <a:latin typeface="Trebuchet MS" panose="020B0703020202090204" pitchFamily="34" charset="0"/>
              </a:rPr>
              <a:t> - (</a:t>
            </a:r>
            <a:r>
              <a:rPr lang="it-IT" sz="1000" dirty="0">
                <a:solidFill>
                  <a:srgbClr val="3C4043"/>
                </a:solidFill>
                <a:latin typeface="Trebuchet MS" panose="020B0703020202090204" pitchFamily="34" charset="0"/>
              </a:rPr>
              <a:t>28</a:t>
            </a:r>
            <a:r>
              <a:rPr lang="it-IT" sz="1000" b="0" i="0" u="none" strike="noStrike" dirty="0">
                <a:solidFill>
                  <a:srgbClr val="3C4043"/>
                </a:solidFill>
                <a:effectLst/>
                <a:latin typeface="Trebuchet MS" panose="020B0703020202090204" pitchFamily="34" charset="0"/>
              </a:rPr>
              <a:t>.3%)</a:t>
            </a:r>
          </a:p>
          <a:p>
            <a:pPr marL="184150" indent="-171450">
              <a:lnSpc>
                <a:spcPct val="100000"/>
              </a:lnSpc>
              <a:spcBef>
                <a:spcPts val="95"/>
              </a:spcBef>
              <a:buFont typeface="Arial" panose="020B0604020202020204" pitchFamily="34" charset="0"/>
              <a:buChar char="•"/>
            </a:pPr>
            <a:r>
              <a:rPr lang="it-IT" sz="1000" b="0" i="0" u="none" strike="noStrike" dirty="0" err="1">
                <a:solidFill>
                  <a:srgbClr val="3C4043"/>
                </a:solidFill>
                <a:effectLst/>
                <a:latin typeface="Trebuchet MS" panose="020B0703020202090204" pitchFamily="34" charset="0"/>
              </a:rPr>
              <a:t>Neutral</a:t>
            </a:r>
            <a:r>
              <a:rPr lang="it-IT" sz="1000" b="0" i="0" u="none" strike="noStrike" dirty="0">
                <a:solidFill>
                  <a:srgbClr val="3C4043"/>
                </a:solidFill>
                <a:effectLst/>
                <a:latin typeface="Trebuchet MS" panose="020B0703020202090204" pitchFamily="34" charset="0"/>
              </a:rPr>
              <a:t> - (</a:t>
            </a:r>
            <a:r>
              <a:rPr lang="it-IT" sz="1000" dirty="0">
                <a:solidFill>
                  <a:srgbClr val="3C4043"/>
                </a:solidFill>
                <a:latin typeface="Trebuchet MS" panose="020B0703020202090204" pitchFamily="34" charset="0"/>
              </a:rPr>
              <a:t>27.6</a:t>
            </a:r>
            <a:r>
              <a:rPr lang="it-IT" sz="1000" b="0" i="0" u="none" strike="noStrike" dirty="0">
                <a:solidFill>
                  <a:srgbClr val="3C4043"/>
                </a:solidFill>
                <a:effectLst/>
                <a:latin typeface="Trebuchet MS" panose="020B0703020202090204" pitchFamily="34" charset="0"/>
              </a:rPr>
              <a:t>%)</a:t>
            </a:r>
          </a:p>
          <a:p>
            <a:pPr marL="184150" indent="-171450">
              <a:lnSpc>
                <a:spcPct val="100000"/>
              </a:lnSpc>
              <a:spcBef>
                <a:spcPts val="95"/>
              </a:spcBef>
              <a:buFont typeface="Arial" panose="020B0604020202020204" pitchFamily="34" charset="0"/>
              <a:buChar char="•"/>
            </a:pPr>
            <a:r>
              <a:rPr lang="it-IT" sz="1000" b="0" i="0" u="none" strike="noStrike" dirty="0" err="1">
                <a:solidFill>
                  <a:srgbClr val="3C4043"/>
                </a:solidFill>
                <a:effectLst/>
                <a:latin typeface="Trebuchet MS" panose="020B0703020202090204" pitchFamily="34" charset="0"/>
              </a:rPr>
              <a:t>Surprise</a:t>
            </a:r>
            <a:r>
              <a:rPr lang="it-IT" sz="1000" b="0" i="0" u="none" strike="noStrike" dirty="0">
                <a:solidFill>
                  <a:srgbClr val="3C4043"/>
                </a:solidFill>
                <a:effectLst/>
                <a:latin typeface="Trebuchet MS" panose="020B0703020202090204" pitchFamily="34" charset="0"/>
              </a:rPr>
              <a:t> - (</a:t>
            </a:r>
            <a:r>
              <a:rPr lang="it-IT" sz="1000" dirty="0">
                <a:solidFill>
                  <a:srgbClr val="3C4043"/>
                </a:solidFill>
                <a:latin typeface="Trebuchet MS" panose="020B0703020202090204" pitchFamily="34" charset="0"/>
              </a:rPr>
              <a:t>8.8</a:t>
            </a:r>
            <a:r>
              <a:rPr lang="it-IT" sz="1000" b="0" i="0" u="none" strike="noStrike" dirty="0">
                <a:solidFill>
                  <a:srgbClr val="3C4043"/>
                </a:solidFill>
                <a:effectLst/>
                <a:latin typeface="Trebuchet MS" panose="020B0703020202090204" pitchFamily="34" charset="0"/>
              </a:rPr>
              <a:t>%)</a:t>
            </a:r>
          </a:p>
        </p:txBody>
      </p:sp>
      <p:sp>
        <p:nvSpPr>
          <p:cNvPr id="28" name="object 8">
            <a:extLst>
              <a:ext uri="{FF2B5EF4-FFF2-40B4-BE49-F238E27FC236}">
                <a16:creationId xmlns:a16="http://schemas.microsoft.com/office/drawing/2014/main" id="{B991E2F4-F2A9-1AAB-AF39-F374CCE2ACFE}"/>
              </a:ext>
            </a:extLst>
          </p:cNvPr>
          <p:cNvSpPr txBox="1"/>
          <p:nvPr/>
        </p:nvSpPr>
        <p:spPr>
          <a:xfrm>
            <a:off x="177308" y="1643108"/>
            <a:ext cx="448632"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Class</a:t>
            </a:r>
            <a:endParaRPr sz="1000">
              <a:latin typeface="Trebuchet MS"/>
              <a:cs typeface="Trebuchet MS"/>
            </a:endParaRPr>
          </a:p>
        </p:txBody>
      </p:sp>
      <p:sp>
        <p:nvSpPr>
          <p:cNvPr id="21" name="Freccia giù 20">
            <a:extLst>
              <a:ext uri="{FF2B5EF4-FFF2-40B4-BE49-F238E27FC236}">
                <a16:creationId xmlns:a16="http://schemas.microsoft.com/office/drawing/2014/main" id="{67166A43-9E1D-7CEC-A7B9-E292F74AC38A}"/>
              </a:ext>
            </a:extLst>
          </p:cNvPr>
          <p:cNvSpPr/>
          <p:nvPr/>
        </p:nvSpPr>
        <p:spPr>
          <a:xfrm rot="16200000">
            <a:off x="2461770" y="1587028"/>
            <a:ext cx="193358" cy="339930"/>
          </a:xfrm>
          <a:prstGeom prst="down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5613"/>
              </a:solidFill>
            </a:endParaRPr>
          </a:p>
        </p:txBody>
      </p:sp>
      <p:sp>
        <p:nvSpPr>
          <p:cNvPr id="23" name="object 6">
            <a:extLst>
              <a:ext uri="{FF2B5EF4-FFF2-40B4-BE49-F238E27FC236}">
                <a16:creationId xmlns:a16="http://schemas.microsoft.com/office/drawing/2014/main" id="{F1238D5E-7F02-4DBF-4953-696F8BE7BC6A}"/>
              </a:ext>
            </a:extLst>
          </p:cNvPr>
          <p:cNvSpPr txBox="1"/>
          <p:nvPr/>
        </p:nvSpPr>
        <p:spPr>
          <a:xfrm>
            <a:off x="3076071" y="1760610"/>
            <a:ext cx="2056574" cy="807272"/>
          </a:xfrm>
          <a:prstGeom prst="rect">
            <a:avLst/>
          </a:prstGeom>
        </p:spPr>
        <p:txBody>
          <a:bodyPr vert="horz" wrap="square" lIns="0" tIns="12065" rIns="0" bIns="0" rtlCol="0">
            <a:spAutoFit/>
          </a:bodyPr>
          <a:lstStyle/>
          <a:p>
            <a:pPr marL="12700">
              <a:lnSpc>
                <a:spcPct val="100000"/>
              </a:lnSpc>
              <a:spcBef>
                <a:spcPts val="95"/>
              </a:spcBef>
            </a:pPr>
            <a:r>
              <a:rPr lang="it-IT" sz="1000" b="0" i="0" u="none" strike="noStrike" dirty="0" err="1">
                <a:effectLst/>
                <a:latin typeface="Trebuchet MS" panose="020B0703020202090204" pitchFamily="34" charset="0"/>
              </a:rPr>
              <a:t>Unbalanced</a:t>
            </a:r>
            <a:r>
              <a:rPr lang="it-IT" sz="1000" b="0" i="0" u="none" strike="noStrike" dirty="0">
                <a:effectLst/>
                <a:latin typeface="Trebuchet MS" panose="020B0703020202090204" pitchFamily="34" charset="0"/>
              </a:rPr>
              <a:t> class </a:t>
            </a:r>
            <a:r>
              <a:rPr lang="it-IT" sz="1000" b="0" i="0" u="none" strike="noStrike" dirty="0" err="1">
                <a:effectLst/>
                <a:latin typeface="Trebuchet MS" panose="020B0703020202090204" pitchFamily="34" charset="0"/>
              </a:rPr>
              <a:t>distribution</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was</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addressed</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through</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undersampling</a:t>
            </a:r>
            <a:r>
              <a:rPr lang="it-IT" sz="1000" b="0" i="0" u="none" strike="noStrike" dirty="0">
                <a:effectLst/>
                <a:latin typeface="Trebuchet MS" panose="020B0703020202090204" pitchFamily="34" charset="0"/>
              </a:rPr>
              <a:t> to match the </a:t>
            </a:r>
            <a:r>
              <a:rPr lang="it-IT" sz="1000" b="0" i="0" u="none" strike="noStrike" dirty="0" err="1">
                <a:effectLst/>
                <a:latin typeface="Trebuchet MS" panose="020B0703020202090204" pitchFamily="34" charset="0"/>
              </a:rPr>
              <a:t>less</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numerous</a:t>
            </a:r>
            <a:r>
              <a:rPr lang="it-IT" sz="1000" b="0" i="0" u="none" strike="noStrike" dirty="0">
                <a:effectLst/>
                <a:latin typeface="Trebuchet MS" panose="020B0703020202090204" pitchFamily="34" charset="0"/>
              </a:rPr>
              <a:t> class.</a:t>
            </a:r>
          </a:p>
          <a:p>
            <a:pPr marL="12700">
              <a:lnSpc>
                <a:spcPct val="100000"/>
              </a:lnSpc>
              <a:spcBef>
                <a:spcPts val="95"/>
              </a:spcBef>
            </a:pPr>
            <a:endParaRPr lang="it-IT" sz="1000" dirty="0">
              <a:latin typeface="Trebuchet MS" panose="020B0703020202090204" pitchFamily="34" charset="0"/>
            </a:endParaRPr>
          </a:p>
          <a:p>
            <a:pPr marL="12700">
              <a:lnSpc>
                <a:spcPct val="100000"/>
              </a:lnSpc>
              <a:spcBef>
                <a:spcPts val="95"/>
              </a:spcBef>
            </a:pPr>
            <a:r>
              <a:rPr lang="it-IT" sz="1000" dirty="0">
                <a:latin typeface="Trebuchet MS" panose="020B0703020202090204" pitchFamily="34" charset="0"/>
              </a:rPr>
              <a:t>~5,500</a:t>
            </a:r>
          </a:p>
        </p:txBody>
      </p:sp>
      <p:cxnSp>
        <p:nvCxnSpPr>
          <p:cNvPr id="24" name="Connettore 1 23">
            <a:extLst>
              <a:ext uri="{FF2B5EF4-FFF2-40B4-BE49-F238E27FC236}">
                <a16:creationId xmlns:a16="http://schemas.microsoft.com/office/drawing/2014/main" id="{47339B30-9E01-7043-BFD9-E48916D27F95}"/>
              </a:ext>
            </a:extLst>
          </p:cNvPr>
          <p:cNvCxnSpPr>
            <a:cxnSpLocks/>
          </p:cNvCxnSpPr>
          <p:nvPr/>
        </p:nvCxnSpPr>
        <p:spPr>
          <a:xfrm>
            <a:off x="3033213" y="1708675"/>
            <a:ext cx="0" cy="904350"/>
          </a:xfrm>
          <a:prstGeom prst="line">
            <a:avLst/>
          </a:prstGeom>
          <a:ln>
            <a:solidFill>
              <a:srgbClr val="005714"/>
            </a:solidFill>
          </a:ln>
        </p:spPr>
        <p:style>
          <a:lnRef idx="1">
            <a:schemeClr val="accent1"/>
          </a:lnRef>
          <a:fillRef idx="0">
            <a:schemeClr val="accent1"/>
          </a:fillRef>
          <a:effectRef idx="0">
            <a:schemeClr val="accent1"/>
          </a:effectRef>
          <a:fontRef idx="minor">
            <a:schemeClr val="tx1"/>
          </a:fontRef>
        </p:style>
      </p:cxnSp>
      <p:sp>
        <p:nvSpPr>
          <p:cNvPr id="3" name="object 14">
            <a:extLst>
              <a:ext uri="{FF2B5EF4-FFF2-40B4-BE49-F238E27FC236}">
                <a16:creationId xmlns:a16="http://schemas.microsoft.com/office/drawing/2014/main" id="{1737F59E-F7CB-C326-1A52-A864F8A1015B}"/>
              </a:ext>
            </a:extLst>
          </p:cNvPr>
          <p:cNvSpPr txBox="1">
            <a:spLocks/>
          </p:cNvSpPr>
          <p:nvPr/>
        </p:nvSpPr>
        <p:spPr>
          <a:xfrm>
            <a:off x="140497" y="2950561"/>
            <a:ext cx="5524050"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90"/>
              </a:spcBef>
            </a:pPr>
            <a:r>
              <a:rPr lang="en-US" spc="35" dirty="0"/>
              <a:t>[4] Facial Emotion Recognition Image Dataset, Sujay </a:t>
            </a:r>
            <a:r>
              <a:rPr lang="en-US" spc="35" dirty="0" err="1"/>
              <a:t>Kapadnis</a:t>
            </a:r>
            <a:r>
              <a:rPr lang="en-US" spc="35" dirty="0"/>
              <a:t> (https://</a:t>
            </a:r>
            <a:r>
              <a:rPr lang="en-US" spc="35" dirty="0" err="1"/>
              <a:t>www.kaggle.com</a:t>
            </a:r>
            <a:r>
              <a:rPr lang="en-US" spc="35" dirty="0"/>
              <a:t>/datasets/</a:t>
            </a:r>
            <a:r>
              <a:rPr lang="en-US" spc="35" dirty="0" err="1"/>
              <a:t>sujaykapadnis</a:t>
            </a:r>
            <a:r>
              <a:rPr lang="en-US" spc="35" dirty="0"/>
              <a:t>/emotion-recognition-dataset)</a:t>
            </a:r>
            <a:endParaRPr lang="en-US" dirty="0">
              <a:solidFill>
                <a:schemeClr val="tx1"/>
              </a:solidFill>
            </a:endParaRPr>
          </a:p>
        </p:txBody>
      </p:sp>
      <p:sp>
        <p:nvSpPr>
          <p:cNvPr id="5" name="object 14">
            <a:extLst>
              <a:ext uri="{FF2B5EF4-FFF2-40B4-BE49-F238E27FC236}">
                <a16:creationId xmlns:a16="http://schemas.microsoft.com/office/drawing/2014/main" id="{C59A83C3-2C02-7089-02A0-FE9E69261E4D}"/>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3206369732"/>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18B5B-BC15-D57D-19AA-BE26F2954F1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1DF6CC-9BE4-B51B-F04D-8A989CFBBEC4}"/>
              </a:ext>
            </a:extLst>
          </p:cNvPr>
          <p:cNvSpPr txBox="1"/>
          <p:nvPr/>
        </p:nvSpPr>
        <p:spPr>
          <a:xfrm>
            <a:off x="95300" y="70025"/>
            <a:ext cx="5073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2.1 Data and </a:t>
            </a:r>
            <a:r>
              <a:rPr lang="it-IT" sz="1400" b="1" spc="-5" err="1">
                <a:solidFill>
                  <a:srgbClr val="005714"/>
                </a:solidFill>
                <a:latin typeface="Arial"/>
                <a:cs typeface="Arial"/>
              </a:rPr>
              <a:t>Preprocessing</a:t>
            </a:r>
            <a:endParaRPr sz="1400">
              <a:latin typeface="Arial"/>
              <a:cs typeface="Arial"/>
            </a:endParaRPr>
          </a:p>
        </p:txBody>
      </p:sp>
      <p:sp>
        <p:nvSpPr>
          <p:cNvPr id="4" name="object 4">
            <a:extLst>
              <a:ext uri="{FF2B5EF4-FFF2-40B4-BE49-F238E27FC236}">
                <a16:creationId xmlns:a16="http://schemas.microsoft.com/office/drawing/2014/main" id="{A175A24D-6ECF-657B-E79B-300521E90A89}"/>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B078D710-F0C2-EA0C-5E8E-080AA8983087}"/>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7AFF7189-0844-DC52-09B9-687B939C62F6}"/>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86674CF4-B9D3-42B6-0563-57019EB9E1BA}"/>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C7753097-270E-590F-32CB-0C9C198FD6CF}"/>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5869A729-E8FC-8B62-1637-15ACAEB66A9B}"/>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1A66B360-C111-9642-5A56-3E88CC46C65D}"/>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0FF21F6F-1B95-2432-55FD-3EB60CD95E68}"/>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BA9EAC47-C4BA-C866-A098-D697FEA00480}"/>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7F9138BE-DBFB-F5E1-58F0-AF2B4B5A5F9D}"/>
              </a:ext>
            </a:extLst>
          </p:cNvPr>
          <p:cNvSpPr txBox="1"/>
          <p:nvPr/>
        </p:nvSpPr>
        <p:spPr>
          <a:xfrm>
            <a:off x="5454849" y="3105972"/>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18</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82684475-F5B7-5EC3-F931-2881EEF4A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3" name="object 6">
            <a:extLst>
              <a:ext uri="{FF2B5EF4-FFF2-40B4-BE49-F238E27FC236}">
                <a16:creationId xmlns:a16="http://schemas.microsoft.com/office/drawing/2014/main" id="{29193B70-E9C7-AA72-1161-2AD29E676DDD}"/>
              </a:ext>
            </a:extLst>
          </p:cNvPr>
          <p:cNvSpPr txBox="1"/>
          <p:nvPr/>
        </p:nvSpPr>
        <p:spPr>
          <a:xfrm>
            <a:off x="140498" y="784225"/>
            <a:ext cx="5457788" cy="473848"/>
          </a:xfrm>
          <a:prstGeom prst="rect">
            <a:avLst/>
          </a:prstGeom>
        </p:spPr>
        <p:txBody>
          <a:bodyPr vert="horz" wrap="square" lIns="0" tIns="12065" rIns="0" bIns="0" rtlCol="0">
            <a:spAutoFit/>
          </a:bodyPr>
          <a:lstStyle/>
          <a:p>
            <a:pPr marL="12700">
              <a:lnSpc>
                <a:spcPct val="100000"/>
              </a:lnSpc>
              <a:spcBef>
                <a:spcPts val="95"/>
              </a:spcBef>
            </a:pPr>
            <a:r>
              <a:rPr lang="en-US" sz="1000" spc="-20" dirty="0">
                <a:latin typeface="Trebuchet MS"/>
                <a:cs typeface="Trebuchet MS"/>
              </a:rPr>
              <a:t>Data poses several challenges, such as the presence of multiple faces in the same image, obscured parts, and poor image quality. We have chosen not to tackle these issues, understanding that doing so could negatively impact our performance.</a:t>
            </a:r>
          </a:p>
        </p:txBody>
      </p:sp>
      <p:pic>
        <p:nvPicPr>
          <p:cNvPr id="15" name="Immagine 14" descr="Immagine che contiene Viso umano, persona, sorriso, Selfie&#10;&#10;Descrizione generata automaticamente">
            <a:extLst>
              <a:ext uri="{FF2B5EF4-FFF2-40B4-BE49-F238E27FC236}">
                <a16:creationId xmlns:a16="http://schemas.microsoft.com/office/drawing/2014/main" id="{FE363552-BCE1-A592-B086-C7C331161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62" y="1438687"/>
            <a:ext cx="1403641" cy="1308300"/>
          </a:xfrm>
          <a:prstGeom prst="rect">
            <a:avLst/>
          </a:prstGeom>
        </p:spPr>
      </p:pic>
      <p:pic>
        <p:nvPicPr>
          <p:cNvPr id="22" name="Immagine 21" descr="Immagine che contiene Viso umano, persona, ciglio, labbro&#10;&#10;Descrizione generata automaticamente">
            <a:extLst>
              <a:ext uri="{FF2B5EF4-FFF2-40B4-BE49-F238E27FC236}">
                <a16:creationId xmlns:a16="http://schemas.microsoft.com/office/drawing/2014/main" id="{0CA3D241-91C7-D58B-B89E-A070DEC7A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419" y="1438687"/>
            <a:ext cx="1345659" cy="1322558"/>
          </a:xfrm>
          <a:prstGeom prst="rect">
            <a:avLst/>
          </a:prstGeom>
        </p:spPr>
      </p:pic>
      <p:pic>
        <p:nvPicPr>
          <p:cNvPr id="24" name="Immagine 23" descr="Immagine che contiene Viso umano, persona, sorriso, Fronte&#10;&#10;Descrizione generata automaticamente">
            <a:extLst>
              <a:ext uri="{FF2B5EF4-FFF2-40B4-BE49-F238E27FC236}">
                <a16:creationId xmlns:a16="http://schemas.microsoft.com/office/drawing/2014/main" id="{9ED54C32-5FB5-EB51-D7AE-80B6EE9069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6531" y="1442783"/>
            <a:ext cx="1345659" cy="1314365"/>
          </a:xfrm>
          <a:prstGeom prst="rect">
            <a:avLst/>
          </a:prstGeom>
        </p:spPr>
      </p:pic>
      <p:sp>
        <p:nvSpPr>
          <p:cNvPr id="5" name="object 14">
            <a:extLst>
              <a:ext uri="{FF2B5EF4-FFF2-40B4-BE49-F238E27FC236}">
                <a16:creationId xmlns:a16="http://schemas.microsoft.com/office/drawing/2014/main" id="{24B810CA-CB55-CA12-051D-73980BAEFDA4}"/>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3856149211"/>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BC7FD-8689-6DB9-EC96-59FDD9779B6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83B318B-61CA-20FF-0CE3-BF6DCB975D8E}"/>
              </a:ext>
            </a:extLst>
          </p:cNvPr>
          <p:cNvSpPr txBox="1"/>
          <p:nvPr/>
        </p:nvSpPr>
        <p:spPr>
          <a:xfrm>
            <a:off x="95300" y="70025"/>
            <a:ext cx="27114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2.1 Data and </a:t>
            </a:r>
            <a:r>
              <a:rPr lang="it-IT" sz="1400" b="1" spc="-5" err="1">
                <a:solidFill>
                  <a:srgbClr val="005714"/>
                </a:solidFill>
                <a:latin typeface="Arial"/>
                <a:cs typeface="Arial"/>
              </a:rPr>
              <a:t>Preprocessing</a:t>
            </a:r>
            <a:endParaRPr sz="1400">
              <a:latin typeface="Arial"/>
              <a:cs typeface="Arial"/>
            </a:endParaRPr>
          </a:p>
        </p:txBody>
      </p:sp>
      <p:sp>
        <p:nvSpPr>
          <p:cNvPr id="4" name="object 4">
            <a:extLst>
              <a:ext uri="{FF2B5EF4-FFF2-40B4-BE49-F238E27FC236}">
                <a16:creationId xmlns:a16="http://schemas.microsoft.com/office/drawing/2014/main" id="{DB1BBE88-DE5B-3315-7D9F-4BFEB5B4F21E}"/>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83F142E5-271F-6955-4786-E1A98BDCB0D3}"/>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24B3EB96-28C9-7A7C-4F91-6C3C745481F9}"/>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E40B86B3-FA9F-A23D-FE2A-167D1B73D915}"/>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E3173D50-4E4D-6443-21C8-C931A5EF33AE}"/>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90531894-EE93-7CA3-66D3-68565D8604AE}"/>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BCF227AD-15DA-3E0A-1AB3-DB1B8B8A6714}"/>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44979FB4-1DAE-4461-0CB1-0CFA613C49C2}"/>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3BF3B24B-081B-1DD9-38D8-CBBEFB77982D}"/>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5F87F5A5-0647-458D-F456-A8A2FC9E3723}"/>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19</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2E1EFD8B-C60D-CE4D-6DBF-A66121B23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A7D0B226-B27B-E515-7C21-5A71B6280BB4}"/>
              </a:ext>
            </a:extLst>
          </p:cNvPr>
          <p:cNvSpPr txBox="1"/>
          <p:nvPr/>
        </p:nvSpPr>
        <p:spPr>
          <a:xfrm>
            <a:off x="140498" y="784225"/>
            <a:ext cx="5352480" cy="640560"/>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We hypothesized that facial emotions could be understood solely by considering the edges of faces. </a:t>
            </a:r>
          </a:p>
          <a:p>
            <a:pPr marL="12700">
              <a:lnSpc>
                <a:spcPct val="100000"/>
              </a:lnSpc>
              <a:spcBef>
                <a:spcPts val="95"/>
              </a:spcBef>
            </a:pPr>
            <a:r>
              <a:rPr lang="en-US" sz="1000" spc="-20">
                <a:latin typeface="Trebuchet MS"/>
                <a:cs typeface="Trebuchet MS"/>
              </a:rPr>
              <a:t>Therefore, we employed edge extraction on our dataset and trained the classifiers using these processed images as well.</a:t>
            </a:r>
          </a:p>
        </p:txBody>
      </p:sp>
      <p:sp>
        <p:nvSpPr>
          <p:cNvPr id="3" name="object 7">
            <a:extLst>
              <a:ext uri="{FF2B5EF4-FFF2-40B4-BE49-F238E27FC236}">
                <a16:creationId xmlns:a16="http://schemas.microsoft.com/office/drawing/2014/main" id="{FCEA7816-9BA0-BD19-B1D1-A85392B1E41F}"/>
              </a:ext>
            </a:extLst>
          </p:cNvPr>
          <p:cNvSpPr/>
          <p:nvPr/>
        </p:nvSpPr>
        <p:spPr>
          <a:xfrm>
            <a:off x="139422" y="1630345"/>
            <a:ext cx="2596543"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5" name="object 9">
            <a:extLst>
              <a:ext uri="{FF2B5EF4-FFF2-40B4-BE49-F238E27FC236}">
                <a16:creationId xmlns:a16="http://schemas.microsoft.com/office/drawing/2014/main" id="{2AB97BBE-70B9-182C-EDE1-8048189A74E9}"/>
              </a:ext>
            </a:extLst>
          </p:cNvPr>
          <p:cNvGrpSpPr/>
          <p:nvPr/>
        </p:nvGrpSpPr>
        <p:grpSpPr>
          <a:xfrm>
            <a:off x="139424" y="1793567"/>
            <a:ext cx="2596542" cy="928702"/>
            <a:chOff x="237197" y="1199184"/>
            <a:chExt cx="5285740" cy="226536"/>
          </a:xfrm>
        </p:grpSpPr>
        <p:pic>
          <p:nvPicPr>
            <p:cNvPr id="15" name="object 10">
              <a:extLst>
                <a:ext uri="{FF2B5EF4-FFF2-40B4-BE49-F238E27FC236}">
                  <a16:creationId xmlns:a16="http://schemas.microsoft.com/office/drawing/2014/main" id="{2133514D-DD47-7927-5089-837D0881B459}"/>
                </a:ext>
              </a:extLst>
            </p:cNvPr>
            <p:cNvPicPr/>
            <p:nvPr/>
          </p:nvPicPr>
          <p:blipFill>
            <a:blip r:embed="rId3" cstate="print"/>
            <a:stretch>
              <a:fillRect/>
            </a:stretch>
          </p:blipFill>
          <p:spPr>
            <a:xfrm>
              <a:off x="237197" y="1199184"/>
              <a:ext cx="5285667" cy="50609"/>
            </a:xfrm>
            <a:prstGeom prst="rect">
              <a:avLst/>
            </a:prstGeom>
          </p:spPr>
        </p:pic>
        <p:sp>
          <p:nvSpPr>
            <p:cNvPr id="19" name="object 12">
              <a:extLst>
                <a:ext uri="{FF2B5EF4-FFF2-40B4-BE49-F238E27FC236}">
                  <a16:creationId xmlns:a16="http://schemas.microsoft.com/office/drawing/2014/main" id="{8221B917-1A1B-3CD9-EE9D-5657F5F4D18F}"/>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0" name="object 6">
            <a:extLst>
              <a:ext uri="{FF2B5EF4-FFF2-40B4-BE49-F238E27FC236}">
                <a16:creationId xmlns:a16="http://schemas.microsoft.com/office/drawing/2014/main" id="{505D23E2-7BF6-E1BC-7F51-0F90E3D92D18}"/>
              </a:ext>
            </a:extLst>
          </p:cNvPr>
          <p:cNvSpPr txBox="1"/>
          <p:nvPr/>
        </p:nvSpPr>
        <p:spPr>
          <a:xfrm>
            <a:off x="186507" y="1792867"/>
            <a:ext cx="3199602" cy="832920"/>
          </a:xfrm>
          <a:prstGeom prst="rect">
            <a:avLst/>
          </a:prstGeom>
        </p:spPr>
        <p:txBody>
          <a:bodyPr vert="horz" wrap="square" lIns="0" tIns="12065" rIns="0" bIns="0" rtlCol="0">
            <a:spAutoFit/>
          </a:bodyPr>
          <a:lstStyle/>
          <a:p>
            <a:pPr marL="184150" indent="-171450">
              <a:spcBef>
                <a:spcPts val="95"/>
              </a:spcBef>
              <a:buFont typeface="Arial" panose="020B0604020202020204" pitchFamily="34" charset="0"/>
              <a:buChar char="•"/>
            </a:pPr>
            <a:r>
              <a:rPr lang="en-US" sz="1000" spc="-20">
                <a:latin typeface="Trebuchet MS"/>
                <a:cs typeface="Trebuchet MS"/>
              </a:rPr>
              <a:t>Image in gray scale</a:t>
            </a:r>
          </a:p>
          <a:p>
            <a:pPr marL="184150" indent="-171450">
              <a:spcBef>
                <a:spcPts val="95"/>
              </a:spcBef>
              <a:buFont typeface="Arial" panose="020B0604020202020204" pitchFamily="34" charset="0"/>
              <a:buChar char="•"/>
            </a:pPr>
            <a:r>
              <a:rPr lang="en-US" sz="1000" b="1" spc="-20" err="1">
                <a:latin typeface="Trebuchet MS"/>
                <a:cs typeface="Trebuchet MS"/>
              </a:rPr>
              <a:t>Scharr</a:t>
            </a:r>
            <a:r>
              <a:rPr lang="en-US" sz="1000" b="1" spc="-20">
                <a:latin typeface="Trebuchet MS"/>
                <a:cs typeface="Trebuchet MS"/>
              </a:rPr>
              <a:t> kernels</a:t>
            </a:r>
            <a:r>
              <a:rPr lang="en-US" sz="1000" spc="-20">
                <a:latin typeface="Trebuchet MS"/>
                <a:cs typeface="Trebuchet MS"/>
              </a:rPr>
              <a:t> on both directions (x/y)</a:t>
            </a:r>
          </a:p>
          <a:p>
            <a:pPr marL="184150" indent="-171450">
              <a:spcBef>
                <a:spcPts val="95"/>
              </a:spcBef>
              <a:buFont typeface="Arial" panose="020B0604020202020204" pitchFamily="34" charset="0"/>
              <a:buChar char="•"/>
            </a:pPr>
            <a:r>
              <a:rPr lang="en-US" sz="1000" spc="-20">
                <a:latin typeface="Trebuchet MS"/>
                <a:cs typeface="Trebuchet MS"/>
              </a:rPr>
              <a:t>Separate application of both kernels</a:t>
            </a:r>
          </a:p>
          <a:p>
            <a:pPr marL="184150" indent="-171450">
              <a:spcBef>
                <a:spcPts val="95"/>
              </a:spcBef>
              <a:buFont typeface="Arial" panose="020B0604020202020204" pitchFamily="34" charset="0"/>
              <a:buChar char="•"/>
            </a:pPr>
            <a:r>
              <a:rPr lang="en-US" sz="1000" spc="-20">
                <a:latin typeface="Trebuchet MS"/>
                <a:cs typeface="Trebuchet MS"/>
              </a:rPr>
              <a:t>Extraction of vertical and horizontal edges</a:t>
            </a:r>
          </a:p>
          <a:p>
            <a:pPr marL="184150" indent="-171450">
              <a:spcBef>
                <a:spcPts val="95"/>
              </a:spcBef>
              <a:buFont typeface="Arial" panose="020B0604020202020204" pitchFamily="34" charset="0"/>
              <a:buChar char="•"/>
            </a:pPr>
            <a:r>
              <a:rPr lang="en-US" sz="1000" spc="-20">
                <a:latin typeface="Trebuchet MS"/>
                <a:cs typeface="Trebuchet MS"/>
              </a:rPr>
              <a:t>Chopped to obtain the final image</a:t>
            </a:r>
          </a:p>
        </p:txBody>
      </p:sp>
      <p:sp>
        <p:nvSpPr>
          <p:cNvPr id="21" name="object 8">
            <a:extLst>
              <a:ext uri="{FF2B5EF4-FFF2-40B4-BE49-F238E27FC236}">
                <a16:creationId xmlns:a16="http://schemas.microsoft.com/office/drawing/2014/main" id="{EA0C3A0B-E2EA-896E-382F-B43329112AAF}"/>
              </a:ext>
            </a:extLst>
          </p:cNvPr>
          <p:cNvSpPr txBox="1"/>
          <p:nvPr/>
        </p:nvSpPr>
        <p:spPr>
          <a:xfrm>
            <a:off x="190225" y="1610307"/>
            <a:ext cx="1460034"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Edge extraction</a:t>
            </a:r>
            <a:endParaRPr sz="1050">
              <a:latin typeface="Trebuchet MS"/>
              <a:cs typeface="Trebuchet MS"/>
            </a:endParaRPr>
          </a:p>
        </p:txBody>
      </p:sp>
      <p:pic>
        <p:nvPicPr>
          <p:cNvPr id="23" name="Immagine 22" descr="Immagine che contiene Viso umano, persona, Fronte, sopracciglio&#10;&#10;Descrizione generata automaticamente">
            <a:extLst>
              <a:ext uri="{FF2B5EF4-FFF2-40B4-BE49-F238E27FC236}">
                <a16:creationId xmlns:a16="http://schemas.microsoft.com/office/drawing/2014/main" id="{4DCE6EFE-A439-B532-6399-97CCB9120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062" y="1504933"/>
            <a:ext cx="1295578" cy="1295578"/>
          </a:xfrm>
          <a:prstGeom prst="rect">
            <a:avLst/>
          </a:prstGeom>
        </p:spPr>
      </p:pic>
      <p:pic>
        <p:nvPicPr>
          <p:cNvPr id="25" name="Immagine 24" descr="Immagine che contiene schizzo, uomo, testo, disegno&#10;&#10;Descrizione generata automaticamente">
            <a:extLst>
              <a:ext uri="{FF2B5EF4-FFF2-40B4-BE49-F238E27FC236}">
                <a16:creationId xmlns:a16="http://schemas.microsoft.com/office/drawing/2014/main" id="{03A51851-437D-6051-073B-A3B72C056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139" y="1500757"/>
            <a:ext cx="1318631" cy="1295578"/>
          </a:xfrm>
          <a:prstGeom prst="rect">
            <a:avLst/>
          </a:prstGeom>
        </p:spPr>
      </p:pic>
      <p:sp>
        <p:nvSpPr>
          <p:cNvPr id="26" name="Freccia giù 25">
            <a:extLst>
              <a:ext uri="{FF2B5EF4-FFF2-40B4-BE49-F238E27FC236}">
                <a16:creationId xmlns:a16="http://schemas.microsoft.com/office/drawing/2014/main" id="{F1788355-2A14-0049-9975-24588CFFF175}"/>
              </a:ext>
            </a:extLst>
          </p:cNvPr>
          <p:cNvSpPr/>
          <p:nvPr/>
        </p:nvSpPr>
        <p:spPr>
          <a:xfrm rot="16200000">
            <a:off x="4237460" y="2044562"/>
            <a:ext cx="193358" cy="339930"/>
          </a:xfrm>
          <a:prstGeom prst="down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5613"/>
              </a:solidFill>
            </a:endParaRPr>
          </a:p>
        </p:txBody>
      </p:sp>
      <p:sp>
        <p:nvSpPr>
          <p:cNvPr id="22" name="object 14">
            <a:extLst>
              <a:ext uri="{FF2B5EF4-FFF2-40B4-BE49-F238E27FC236}">
                <a16:creationId xmlns:a16="http://schemas.microsoft.com/office/drawing/2014/main" id="{2AA6CA4E-9109-6343-296D-02D9722CEA77}"/>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3164646330"/>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ADE3F-D03E-9D29-5BD7-A9BC940F653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51FD08F-4731-84B0-AC9A-60F1A70149A2}"/>
              </a:ext>
            </a:extLst>
          </p:cNvPr>
          <p:cNvSpPr txBox="1"/>
          <p:nvPr/>
        </p:nvSpPr>
        <p:spPr>
          <a:xfrm>
            <a:off x="95300" y="70025"/>
            <a:ext cx="635635" cy="232756"/>
          </a:xfrm>
          <a:prstGeom prst="rect">
            <a:avLst/>
          </a:prstGeom>
        </p:spPr>
        <p:txBody>
          <a:bodyPr vert="horz" wrap="square" lIns="0" tIns="17145" rIns="0" bIns="0" rtlCol="0">
            <a:spAutoFit/>
          </a:bodyPr>
          <a:lstStyle/>
          <a:p>
            <a:pPr marL="12700">
              <a:lnSpc>
                <a:spcPct val="100000"/>
              </a:lnSpc>
              <a:spcBef>
                <a:spcPts val="135"/>
              </a:spcBef>
            </a:pPr>
            <a:r>
              <a:rPr lang="it-IT" sz="1400" b="1" spc="-5" err="1">
                <a:solidFill>
                  <a:srgbClr val="005714"/>
                </a:solidFill>
                <a:latin typeface="Arial"/>
                <a:cs typeface="Arial"/>
              </a:rPr>
              <a:t>Outline</a:t>
            </a:r>
            <a:endParaRPr sz="1400">
              <a:latin typeface="Arial"/>
              <a:cs typeface="Arial"/>
            </a:endParaRPr>
          </a:p>
        </p:txBody>
      </p:sp>
      <p:sp>
        <p:nvSpPr>
          <p:cNvPr id="4" name="object 4">
            <a:extLst>
              <a:ext uri="{FF2B5EF4-FFF2-40B4-BE49-F238E27FC236}">
                <a16:creationId xmlns:a16="http://schemas.microsoft.com/office/drawing/2014/main" id="{CF0A752B-D305-293A-C63B-CDEA53D5C949}"/>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71E89826-8DF3-AE28-39D4-2A3D7FAB44BD}"/>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045248CF-66D2-F10C-FEE8-AB01AF259FAD}"/>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79F74770-4C5B-C2C5-A85A-D00B239A9B19}"/>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5E418159-36B3-B869-9E3A-FB78BB87E180}"/>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C1CA5808-56B5-E460-98BE-81B9E20129A7}"/>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2B92D065-B1FF-88D3-82A4-32931E3A1915}"/>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658EDD2F-183E-F1D9-C004-76042B3F936B}"/>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AD41BBE9-E690-958B-DB4A-D7F0CDE6E95F}"/>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A90F440A-842D-476B-5F80-ABC2580B0B24}"/>
              </a:ext>
            </a:extLst>
          </p:cNvPr>
          <p:cNvSpPr txBox="1"/>
          <p:nvPr/>
        </p:nvSpPr>
        <p:spPr>
          <a:xfrm>
            <a:off x="5492978"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2</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sp>
        <p:nvSpPr>
          <p:cNvPr id="17" name="object 14">
            <a:extLst>
              <a:ext uri="{FF2B5EF4-FFF2-40B4-BE49-F238E27FC236}">
                <a16:creationId xmlns:a16="http://schemas.microsoft.com/office/drawing/2014/main" id="{20EDC3E2-6AE4-3953-0F4E-06B95768F475}"/>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F144FDD9-F024-F924-C3F7-0001AC333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3" name="object 6">
            <a:extLst>
              <a:ext uri="{FF2B5EF4-FFF2-40B4-BE49-F238E27FC236}">
                <a16:creationId xmlns:a16="http://schemas.microsoft.com/office/drawing/2014/main" id="{06899A79-860C-73A9-910C-6C2BE1272BC9}"/>
              </a:ext>
            </a:extLst>
          </p:cNvPr>
          <p:cNvSpPr txBox="1"/>
          <p:nvPr/>
        </p:nvSpPr>
        <p:spPr>
          <a:xfrm>
            <a:off x="414476" y="1333403"/>
            <a:ext cx="2773224" cy="999633"/>
          </a:xfrm>
          <a:prstGeom prst="rect">
            <a:avLst/>
          </a:prstGeom>
        </p:spPr>
        <p:txBody>
          <a:bodyPr vert="horz" wrap="square" lIns="0" tIns="12065" rIns="0" bIns="0" rtlCol="0">
            <a:spAutoFit/>
          </a:bodyPr>
          <a:lstStyle/>
          <a:p>
            <a:pPr marL="167005" indent="-154940">
              <a:lnSpc>
                <a:spcPts val="1200"/>
              </a:lnSpc>
              <a:spcBef>
                <a:spcPts val="95"/>
              </a:spcBef>
              <a:buFontTx/>
              <a:buAutoNum type="arabicPeriod"/>
              <a:tabLst>
                <a:tab pos="167640" algn="l"/>
              </a:tabLst>
            </a:pPr>
            <a:r>
              <a:rPr lang="en-US" sz="1000" b="1" spc="-65" dirty="0">
                <a:solidFill>
                  <a:srgbClr val="005714"/>
                </a:solidFill>
                <a:latin typeface="Arial"/>
                <a:cs typeface="Arial"/>
              </a:rPr>
              <a:t>Mono-Dimensional Signal Classification</a:t>
            </a:r>
          </a:p>
          <a:p>
            <a:pPr marL="167005" indent="-154940">
              <a:lnSpc>
                <a:spcPts val="1200"/>
              </a:lnSpc>
              <a:spcBef>
                <a:spcPts val="95"/>
              </a:spcBef>
              <a:buAutoNum type="arabicPeriod"/>
              <a:tabLst>
                <a:tab pos="167640" algn="l"/>
              </a:tabLst>
            </a:pPr>
            <a:r>
              <a:rPr lang="en-US" sz="1000" b="1" spc="-65" dirty="0">
                <a:solidFill>
                  <a:srgbClr val="005714"/>
                </a:solidFill>
                <a:latin typeface="Arial"/>
                <a:cs typeface="Arial"/>
              </a:rPr>
              <a:t>Bi-Dimensional Signal Classification</a:t>
            </a:r>
          </a:p>
          <a:p>
            <a:pPr marL="167005" indent="-154940">
              <a:lnSpc>
                <a:spcPts val="1200"/>
              </a:lnSpc>
              <a:spcBef>
                <a:spcPts val="95"/>
              </a:spcBef>
              <a:buAutoNum type="arabicPeriod"/>
              <a:tabLst>
                <a:tab pos="167640" algn="l"/>
              </a:tabLst>
            </a:pPr>
            <a:r>
              <a:rPr lang="en-US" sz="1000" b="1" spc="-65" dirty="0" err="1">
                <a:solidFill>
                  <a:srgbClr val="005714"/>
                </a:solidFill>
                <a:latin typeface="Arial"/>
                <a:cs typeface="Arial"/>
              </a:rPr>
              <a:t>StarGAN</a:t>
            </a:r>
            <a:r>
              <a:rPr lang="en-US" sz="1000" b="1" spc="-65" dirty="0">
                <a:solidFill>
                  <a:srgbClr val="005714"/>
                </a:solidFill>
                <a:latin typeface="Arial"/>
                <a:cs typeface="Arial"/>
              </a:rPr>
              <a:t> Model</a:t>
            </a:r>
          </a:p>
          <a:p>
            <a:pPr marL="167005" indent="-154940">
              <a:lnSpc>
                <a:spcPts val="1200"/>
              </a:lnSpc>
              <a:spcBef>
                <a:spcPts val="95"/>
              </a:spcBef>
              <a:buAutoNum type="arabicPeriod"/>
              <a:tabLst>
                <a:tab pos="167640" algn="l"/>
              </a:tabLst>
            </a:pPr>
            <a:endParaRPr lang="en-US" sz="1000" b="1" spc="-65" dirty="0">
              <a:solidFill>
                <a:srgbClr val="005714"/>
              </a:solidFill>
              <a:latin typeface="Arial"/>
              <a:cs typeface="Arial"/>
            </a:endParaRPr>
          </a:p>
          <a:p>
            <a:pPr marL="167005" indent="-154940">
              <a:lnSpc>
                <a:spcPts val="1200"/>
              </a:lnSpc>
              <a:spcBef>
                <a:spcPts val="95"/>
              </a:spcBef>
              <a:buAutoNum type="arabicPeriod"/>
              <a:tabLst>
                <a:tab pos="167640" algn="l"/>
              </a:tabLst>
            </a:pPr>
            <a:endParaRPr lang="en-US" sz="1000" b="1" spc="-65" dirty="0">
              <a:solidFill>
                <a:srgbClr val="005714"/>
              </a:solidFill>
              <a:latin typeface="Arial"/>
              <a:cs typeface="Arial"/>
            </a:endParaRPr>
          </a:p>
          <a:p>
            <a:pPr marL="167005" indent="-154940">
              <a:lnSpc>
                <a:spcPts val="1200"/>
              </a:lnSpc>
              <a:spcBef>
                <a:spcPts val="95"/>
              </a:spcBef>
              <a:buAutoNum type="arabicPeriod"/>
              <a:tabLst>
                <a:tab pos="167640" algn="l"/>
              </a:tabLst>
            </a:pPr>
            <a:endParaRPr sz="1000" dirty="0">
              <a:latin typeface="Arial"/>
              <a:cs typeface="Arial"/>
            </a:endParaRPr>
          </a:p>
        </p:txBody>
      </p:sp>
    </p:spTree>
    <p:extLst>
      <p:ext uri="{BB962C8B-B14F-4D97-AF65-F5344CB8AC3E}">
        <p14:creationId xmlns:p14="http://schemas.microsoft.com/office/powerpoint/2010/main" val="4118133211"/>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A57AB-A3C3-B48D-D420-FF7787F6491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62055C6-B6A0-5B70-211C-0F4DEE20D5FF}"/>
              </a:ext>
            </a:extLst>
          </p:cNvPr>
          <p:cNvSpPr txBox="1"/>
          <p:nvPr/>
        </p:nvSpPr>
        <p:spPr>
          <a:xfrm>
            <a:off x="95300" y="70025"/>
            <a:ext cx="33972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2.2 </a:t>
            </a:r>
            <a:r>
              <a:rPr lang="it-IT" sz="1400" b="1" spc="-5" err="1">
                <a:solidFill>
                  <a:srgbClr val="005714"/>
                </a:solidFill>
                <a:latin typeface="Arial"/>
                <a:cs typeface="Arial"/>
              </a:rPr>
              <a:t>Classification</a:t>
            </a:r>
            <a:r>
              <a:rPr lang="it-IT" sz="1400" b="1" spc="-5">
                <a:solidFill>
                  <a:srgbClr val="005714"/>
                </a:solidFill>
                <a:latin typeface="Arial"/>
                <a:cs typeface="Arial"/>
              </a:rPr>
              <a:t>: Data </a:t>
            </a:r>
            <a:r>
              <a:rPr lang="it-IT" sz="1400" b="1" spc="-5" err="1">
                <a:solidFill>
                  <a:srgbClr val="005714"/>
                </a:solidFill>
                <a:latin typeface="Arial"/>
                <a:cs typeface="Arial"/>
              </a:rPr>
              <a:t>agumentation</a:t>
            </a:r>
            <a:endParaRPr sz="1400">
              <a:latin typeface="Arial"/>
              <a:cs typeface="Arial"/>
            </a:endParaRPr>
          </a:p>
        </p:txBody>
      </p:sp>
      <p:sp>
        <p:nvSpPr>
          <p:cNvPr id="4" name="object 4">
            <a:extLst>
              <a:ext uri="{FF2B5EF4-FFF2-40B4-BE49-F238E27FC236}">
                <a16:creationId xmlns:a16="http://schemas.microsoft.com/office/drawing/2014/main" id="{448FEBA6-B61A-F918-F6A6-8F8A0CB45992}"/>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6B8C281D-7A5C-668F-D6A8-70F0F52CD672}"/>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3DB1C1D6-C400-C911-37D1-066C8A9388F6}"/>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6463BCB6-1A95-DCDE-C970-3C97964CC754}"/>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E5F62761-4F33-64BE-AA48-2493F33ED37C}"/>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38B80DBF-7EAA-385E-126E-4717305C7D58}"/>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FECC51E4-C99E-19C6-D750-8896319EA82D}"/>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76901192-4CAA-E569-7253-8FD228C22FED}"/>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004F28E4-BEFE-669E-D940-8D4D25FD1701}"/>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6EEFADA3-64E8-A725-AB83-0CDA696DE50C}"/>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20</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FFA22675-C25F-E9D3-D8EB-A77B41DD3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15" name="object 6">
            <a:extLst>
              <a:ext uri="{FF2B5EF4-FFF2-40B4-BE49-F238E27FC236}">
                <a16:creationId xmlns:a16="http://schemas.microsoft.com/office/drawing/2014/main" id="{2C9BB4E2-2C83-0850-E2B6-987DE4005173}"/>
              </a:ext>
            </a:extLst>
          </p:cNvPr>
          <p:cNvSpPr txBox="1"/>
          <p:nvPr/>
        </p:nvSpPr>
        <p:spPr>
          <a:xfrm>
            <a:off x="140498" y="784225"/>
            <a:ext cx="5352480" cy="319959"/>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Data augmentation allow to enhance generalizability, expand the data dimensions, and mitigate overfitting.</a:t>
            </a:r>
          </a:p>
        </p:txBody>
      </p:sp>
      <p:sp>
        <p:nvSpPr>
          <p:cNvPr id="19" name="object 7">
            <a:extLst>
              <a:ext uri="{FF2B5EF4-FFF2-40B4-BE49-F238E27FC236}">
                <a16:creationId xmlns:a16="http://schemas.microsoft.com/office/drawing/2014/main" id="{6857B6E5-4786-1EB3-4F3D-6E72669758B1}"/>
              </a:ext>
            </a:extLst>
          </p:cNvPr>
          <p:cNvSpPr/>
          <p:nvPr/>
        </p:nvSpPr>
        <p:spPr>
          <a:xfrm>
            <a:off x="109405" y="1160225"/>
            <a:ext cx="5352405" cy="298273"/>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0" name="object 9">
            <a:extLst>
              <a:ext uri="{FF2B5EF4-FFF2-40B4-BE49-F238E27FC236}">
                <a16:creationId xmlns:a16="http://schemas.microsoft.com/office/drawing/2014/main" id="{F79C3F61-85AF-36F0-C31E-F9D3C83BC945}"/>
              </a:ext>
            </a:extLst>
          </p:cNvPr>
          <p:cNvGrpSpPr/>
          <p:nvPr/>
        </p:nvGrpSpPr>
        <p:grpSpPr>
          <a:xfrm>
            <a:off x="109405" y="1323447"/>
            <a:ext cx="5352480" cy="555492"/>
            <a:chOff x="237197" y="1199184"/>
            <a:chExt cx="5285740" cy="226536"/>
          </a:xfrm>
        </p:grpSpPr>
        <p:pic>
          <p:nvPicPr>
            <p:cNvPr id="21" name="object 10">
              <a:extLst>
                <a:ext uri="{FF2B5EF4-FFF2-40B4-BE49-F238E27FC236}">
                  <a16:creationId xmlns:a16="http://schemas.microsoft.com/office/drawing/2014/main" id="{53C16299-1F8E-0F0B-0506-5D65A8E2A325}"/>
                </a:ext>
              </a:extLst>
            </p:cNvPr>
            <p:cNvPicPr/>
            <p:nvPr/>
          </p:nvPicPr>
          <p:blipFill>
            <a:blip r:embed="rId4" cstate="print"/>
            <a:stretch>
              <a:fillRect/>
            </a:stretch>
          </p:blipFill>
          <p:spPr>
            <a:xfrm>
              <a:off x="237197" y="1199184"/>
              <a:ext cx="5285667" cy="50609"/>
            </a:xfrm>
            <a:prstGeom prst="rect">
              <a:avLst/>
            </a:prstGeom>
          </p:spPr>
        </p:pic>
        <p:sp>
          <p:nvSpPr>
            <p:cNvPr id="22" name="object 12">
              <a:extLst>
                <a:ext uri="{FF2B5EF4-FFF2-40B4-BE49-F238E27FC236}">
                  <a16:creationId xmlns:a16="http://schemas.microsoft.com/office/drawing/2014/main" id="{98074F44-0F5A-6033-EA4A-C60C8E0B0A12}"/>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3" name="object 6">
            <a:extLst>
              <a:ext uri="{FF2B5EF4-FFF2-40B4-BE49-F238E27FC236}">
                <a16:creationId xmlns:a16="http://schemas.microsoft.com/office/drawing/2014/main" id="{33E30494-71BE-4F6F-3DA2-FCCD8FC3FD4B}"/>
              </a:ext>
            </a:extLst>
          </p:cNvPr>
          <p:cNvSpPr txBox="1"/>
          <p:nvPr/>
        </p:nvSpPr>
        <p:spPr>
          <a:xfrm>
            <a:off x="152235" y="1361068"/>
            <a:ext cx="5352480" cy="499496"/>
          </a:xfrm>
          <a:prstGeom prst="rect">
            <a:avLst/>
          </a:prstGeom>
        </p:spPr>
        <p:txBody>
          <a:bodyPr vert="horz" wrap="square" lIns="0" tIns="12065" rIns="0" bIns="0" rtlCol="0">
            <a:spAutoFit/>
          </a:bodyPr>
          <a:lstStyle/>
          <a:p>
            <a:pPr marL="184150" indent="-171450">
              <a:lnSpc>
                <a:spcPct val="100000"/>
              </a:lnSpc>
              <a:spcBef>
                <a:spcPts val="95"/>
              </a:spcBef>
              <a:buFont typeface="Arial" panose="020B0604020202020204" pitchFamily="34" charset="0"/>
              <a:buChar char="•"/>
            </a:pPr>
            <a:r>
              <a:rPr lang="en-US" sz="1000" spc="-20">
                <a:latin typeface="Trebuchet MS"/>
                <a:cs typeface="Trebuchet MS"/>
              </a:rPr>
              <a:t>Rotation = 40</a:t>
            </a:r>
          </a:p>
          <a:p>
            <a:pPr marL="184150" indent="-171450">
              <a:lnSpc>
                <a:spcPct val="100000"/>
              </a:lnSpc>
              <a:spcBef>
                <a:spcPts val="95"/>
              </a:spcBef>
              <a:buFont typeface="Arial" panose="020B0604020202020204" pitchFamily="34" charset="0"/>
              <a:buChar char="•"/>
            </a:pPr>
            <a:r>
              <a:rPr lang="en-US" sz="1000" spc="-20">
                <a:latin typeface="Trebuchet MS"/>
                <a:cs typeface="Trebuchet MS"/>
              </a:rPr>
              <a:t>Zoom range = 0.2</a:t>
            </a:r>
          </a:p>
          <a:p>
            <a:pPr marL="184150" indent="-171450">
              <a:lnSpc>
                <a:spcPct val="100000"/>
              </a:lnSpc>
              <a:spcBef>
                <a:spcPts val="95"/>
              </a:spcBef>
              <a:buFont typeface="Arial" panose="020B0604020202020204" pitchFamily="34" charset="0"/>
              <a:buChar char="•"/>
            </a:pPr>
            <a:r>
              <a:rPr lang="en-US" sz="1000" spc="-20">
                <a:latin typeface="Trebuchet MS"/>
                <a:cs typeface="Trebuchet MS"/>
              </a:rPr>
              <a:t>Horizontal flip</a:t>
            </a:r>
          </a:p>
        </p:txBody>
      </p:sp>
      <p:sp>
        <p:nvSpPr>
          <p:cNvPr id="24" name="object 8">
            <a:extLst>
              <a:ext uri="{FF2B5EF4-FFF2-40B4-BE49-F238E27FC236}">
                <a16:creationId xmlns:a16="http://schemas.microsoft.com/office/drawing/2014/main" id="{7D32CDAC-9A62-4E5D-2DDB-55FF2559FC1E}"/>
              </a:ext>
            </a:extLst>
          </p:cNvPr>
          <p:cNvSpPr txBox="1"/>
          <p:nvPr/>
        </p:nvSpPr>
        <p:spPr>
          <a:xfrm>
            <a:off x="160206" y="1140187"/>
            <a:ext cx="1167601"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Strategies</a:t>
            </a:r>
            <a:endParaRPr sz="1000">
              <a:latin typeface="Trebuchet MS"/>
              <a:cs typeface="Trebuchet MS"/>
            </a:endParaRPr>
          </a:p>
        </p:txBody>
      </p:sp>
      <p:pic>
        <p:nvPicPr>
          <p:cNvPr id="51" name="Immagine 50" descr="Immagine che contiene Viso umano, pelle, schermata, sorriso&#10;&#10;Descrizione generata automaticamente">
            <a:extLst>
              <a:ext uri="{FF2B5EF4-FFF2-40B4-BE49-F238E27FC236}">
                <a16:creationId xmlns:a16="http://schemas.microsoft.com/office/drawing/2014/main" id="{2CD8DE5F-ACC9-08F6-D613-94FE0D12BA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 y="1949925"/>
            <a:ext cx="4483985" cy="1132355"/>
          </a:xfrm>
          <a:prstGeom prst="rect">
            <a:avLst/>
          </a:prstGeom>
        </p:spPr>
      </p:pic>
      <p:pic>
        <p:nvPicPr>
          <p:cNvPr id="52" name="Immagine 51" descr="Immagine che contiene Viso umano, pelle, schermata, sorriso&#10;&#10;Descrizione generata automaticamente">
            <a:extLst>
              <a:ext uri="{FF2B5EF4-FFF2-40B4-BE49-F238E27FC236}">
                <a16:creationId xmlns:a16="http://schemas.microsoft.com/office/drawing/2014/main" id="{670EA6A3-F217-A2C1-EF24-24B0A39C1B4A}"/>
              </a:ext>
            </a:extLst>
          </p:cNvPr>
          <p:cNvPicPr>
            <a:picLocks noChangeAspect="1"/>
          </p:cNvPicPr>
          <p:nvPr/>
        </p:nvPicPr>
        <p:blipFill rotWithShape="1">
          <a:blip r:embed="rId5">
            <a:extLst>
              <a:ext uri="{28A0092B-C50C-407E-A947-70E740481C1C}">
                <a14:useLocalDpi xmlns:a14="http://schemas.microsoft.com/office/drawing/2010/main" val="0"/>
              </a:ext>
            </a:extLst>
          </a:blip>
          <a:srcRect l="54342" t="18860" r="29430" b="16437"/>
          <a:stretch/>
        </p:blipFill>
        <p:spPr>
          <a:xfrm>
            <a:off x="3035300" y="2039750"/>
            <a:ext cx="929231" cy="935707"/>
          </a:xfrm>
          <a:prstGeom prst="rect">
            <a:avLst/>
          </a:prstGeom>
        </p:spPr>
      </p:pic>
      <p:sp>
        <p:nvSpPr>
          <p:cNvPr id="3" name="object 14">
            <a:extLst>
              <a:ext uri="{FF2B5EF4-FFF2-40B4-BE49-F238E27FC236}">
                <a16:creationId xmlns:a16="http://schemas.microsoft.com/office/drawing/2014/main" id="{22DD3507-3D2B-22FE-F420-0A5B753E3460}"/>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1536890867"/>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8EB6E-2F5C-FB4B-0E5F-7C8892D4708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F75CB69-19B5-1440-4E25-320B3F7C452A}"/>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2.2 </a:t>
            </a:r>
            <a:r>
              <a:rPr lang="it-IT" sz="1400" b="1" spc="-5" err="1">
                <a:solidFill>
                  <a:srgbClr val="005714"/>
                </a:solidFill>
                <a:latin typeface="Arial"/>
                <a:cs typeface="Arial"/>
              </a:rPr>
              <a:t>Classification</a:t>
            </a:r>
            <a:r>
              <a:rPr lang="it-IT" sz="1400" b="1" spc="-5">
                <a:solidFill>
                  <a:srgbClr val="005714"/>
                </a:solidFill>
                <a:latin typeface="Arial"/>
                <a:cs typeface="Arial"/>
              </a:rPr>
              <a:t>: CNN</a:t>
            </a:r>
            <a:endParaRPr sz="1400">
              <a:latin typeface="Arial"/>
              <a:cs typeface="Arial"/>
            </a:endParaRPr>
          </a:p>
        </p:txBody>
      </p:sp>
      <p:sp>
        <p:nvSpPr>
          <p:cNvPr id="4" name="object 4">
            <a:extLst>
              <a:ext uri="{FF2B5EF4-FFF2-40B4-BE49-F238E27FC236}">
                <a16:creationId xmlns:a16="http://schemas.microsoft.com/office/drawing/2014/main" id="{D3EF5C52-B618-913C-A8F9-4FF198852213}"/>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C6844ECD-EB19-9FAD-234E-AC901FA1A5F7}"/>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96B54F27-CDE4-0B7F-1176-AB11EE12093F}"/>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1B8951A2-0CAC-1CEA-124F-3C50B135A0B6}"/>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1FB8950D-1CD0-0048-D6F2-FE1F1B0463BC}"/>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F29CAA08-059B-2456-10A8-28BF1FB9120E}"/>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1018BCF4-1298-1EC2-B7E3-967C1ACE4197}"/>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AFEEDA59-30AE-1C29-6378-C0D038A4F644}"/>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207F079F-A0DB-E3F9-D2C1-8B797819E229}"/>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FA13D095-E937-5602-A83F-8E48E4623C42}"/>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21</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D1A99569-DD4E-E55F-5F4B-547982E41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78073721-1140-B043-EB01-9018BB0DADEC}"/>
              </a:ext>
            </a:extLst>
          </p:cNvPr>
          <p:cNvSpPr txBox="1"/>
          <p:nvPr/>
        </p:nvSpPr>
        <p:spPr>
          <a:xfrm>
            <a:off x="142388" y="777204"/>
            <a:ext cx="3273911" cy="319959"/>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Model built and trained from scratch. Validated on 20% of the training set.</a:t>
            </a:r>
          </a:p>
        </p:txBody>
      </p:sp>
      <p:sp>
        <p:nvSpPr>
          <p:cNvPr id="19" name="object 7">
            <a:extLst>
              <a:ext uri="{FF2B5EF4-FFF2-40B4-BE49-F238E27FC236}">
                <a16:creationId xmlns:a16="http://schemas.microsoft.com/office/drawing/2014/main" id="{C8585416-9C4B-EFE4-D808-822403F07DDF}"/>
              </a:ext>
            </a:extLst>
          </p:cNvPr>
          <p:cNvSpPr/>
          <p:nvPr/>
        </p:nvSpPr>
        <p:spPr>
          <a:xfrm>
            <a:off x="128233" y="1241675"/>
            <a:ext cx="2596543"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0" name="object 9">
            <a:extLst>
              <a:ext uri="{FF2B5EF4-FFF2-40B4-BE49-F238E27FC236}">
                <a16:creationId xmlns:a16="http://schemas.microsoft.com/office/drawing/2014/main" id="{2374BBC7-2F24-253B-0E21-6A59649CCD38}"/>
              </a:ext>
            </a:extLst>
          </p:cNvPr>
          <p:cNvGrpSpPr/>
          <p:nvPr/>
        </p:nvGrpSpPr>
        <p:grpSpPr>
          <a:xfrm>
            <a:off x="128200" y="1404896"/>
            <a:ext cx="2596610" cy="1182693"/>
            <a:chOff x="237197" y="1199184"/>
            <a:chExt cx="5285740" cy="226536"/>
          </a:xfrm>
        </p:grpSpPr>
        <p:pic>
          <p:nvPicPr>
            <p:cNvPr id="24" name="object 10">
              <a:extLst>
                <a:ext uri="{FF2B5EF4-FFF2-40B4-BE49-F238E27FC236}">
                  <a16:creationId xmlns:a16="http://schemas.microsoft.com/office/drawing/2014/main" id="{A237C039-DBED-24E1-90F6-DC7FD03EE355}"/>
                </a:ext>
              </a:extLst>
            </p:cNvPr>
            <p:cNvPicPr/>
            <p:nvPr/>
          </p:nvPicPr>
          <p:blipFill>
            <a:blip r:embed="rId3" cstate="print"/>
            <a:stretch>
              <a:fillRect/>
            </a:stretch>
          </p:blipFill>
          <p:spPr>
            <a:xfrm>
              <a:off x="237197" y="1199184"/>
              <a:ext cx="5285667" cy="50609"/>
            </a:xfrm>
            <a:prstGeom prst="rect">
              <a:avLst/>
            </a:prstGeom>
          </p:spPr>
        </p:pic>
        <p:sp>
          <p:nvSpPr>
            <p:cNvPr id="25" name="object 12">
              <a:extLst>
                <a:ext uri="{FF2B5EF4-FFF2-40B4-BE49-F238E27FC236}">
                  <a16:creationId xmlns:a16="http://schemas.microsoft.com/office/drawing/2014/main" id="{34990C90-642D-C418-E48D-8A01C5333958}"/>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6" name="object 6">
            <a:extLst>
              <a:ext uri="{FF2B5EF4-FFF2-40B4-BE49-F238E27FC236}">
                <a16:creationId xmlns:a16="http://schemas.microsoft.com/office/drawing/2014/main" id="{2B17ED85-2FDD-7A43-52AA-6DD2BA84B6DD}"/>
              </a:ext>
            </a:extLst>
          </p:cNvPr>
          <p:cNvSpPr txBox="1"/>
          <p:nvPr/>
        </p:nvSpPr>
        <p:spPr>
          <a:xfrm>
            <a:off x="171604" y="1403938"/>
            <a:ext cx="3199602" cy="1166345"/>
          </a:xfrm>
          <a:prstGeom prst="rect">
            <a:avLst/>
          </a:prstGeom>
        </p:spPr>
        <p:txBody>
          <a:bodyPr vert="horz" wrap="square" lIns="0" tIns="12065" rIns="0" bIns="0" rtlCol="0">
            <a:spAutoFit/>
          </a:bodyPr>
          <a:lstStyle/>
          <a:p>
            <a:pPr marL="184150" indent="-171450">
              <a:spcBef>
                <a:spcPts val="95"/>
              </a:spcBef>
              <a:buFont typeface="Arial" panose="020B0604020202020204" pitchFamily="34" charset="0"/>
              <a:buChar char="•"/>
            </a:pPr>
            <a:r>
              <a:rPr lang="en-US" sz="1000" spc="-20">
                <a:latin typeface="Trebuchet MS"/>
                <a:cs typeface="Trebuchet MS"/>
              </a:rPr>
              <a:t>Epoch = 50 (early stop)</a:t>
            </a:r>
          </a:p>
          <a:p>
            <a:pPr marL="184150" indent="-171450">
              <a:spcBef>
                <a:spcPts val="95"/>
              </a:spcBef>
              <a:buFont typeface="Arial" panose="020B0604020202020204" pitchFamily="34" charset="0"/>
              <a:buChar char="•"/>
            </a:pPr>
            <a:r>
              <a:rPr lang="en-US" sz="1000" spc="-20">
                <a:latin typeface="Trebuchet MS"/>
                <a:cs typeface="Trebuchet MS"/>
              </a:rPr>
              <a:t>Batch size = 64</a:t>
            </a:r>
          </a:p>
          <a:p>
            <a:pPr marL="184150" indent="-171450">
              <a:spcBef>
                <a:spcPts val="95"/>
              </a:spcBef>
              <a:buFont typeface="Arial" panose="020B0604020202020204" pitchFamily="34" charset="0"/>
              <a:buChar char="•"/>
            </a:pPr>
            <a:r>
              <a:rPr lang="en-US" sz="1000" spc="-20">
                <a:latin typeface="Trebuchet MS"/>
                <a:cs typeface="Trebuchet MS"/>
              </a:rPr>
              <a:t>Learning rate = 1e-4</a:t>
            </a:r>
          </a:p>
          <a:p>
            <a:pPr marL="184150" indent="-171450">
              <a:spcBef>
                <a:spcPts val="95"/>
              </a:spcBef>
              <a:buFont typeface="Arial" panose="020B0604020202020204" pitchFamily="34" charset="0"/>
              <a:buChar char="•"/>
            </a:pPr>
            <a:r>
              <a:rPr lang="en-US" sz="1000" spc="-20">
                <a:latin typeface="Trebuchet MS"/>
                <a:cs typeface="Trebuchet MS"/>
              </a:rPr>
              <a:t>Optimizer = Adam</a:t>
            </a:r>
          </a:p>
          <a:p>
            <a:pPr marL="184150" indent="-171450">
              <a:spcBef>
                <a:spcPts val="95"/>
              </a:spcBef>
              <a:buFont typeface="Arial" panose="020B0604020202020204" pitchFamily="34" charset="0"/>
              <a:buChar char="•"/>
            </a:pPr>
            <a:r>
              <a:rPr lang="en-US" sz="1000" spc="-20">
                <a:latin typeface="Trebuchet MS"/>
                <a:cs typeface="Trebuchet MS"/>
              </a:rPr>
              <a:t>Decay = 0.5 (Every 10 epoch)</a:t>
            </a:r>
          </a:p>
          <a:p>
            <a:pPr marL="184150" indent="-171450">
              <a:spcBef>
                <a:spcPts val="95"/>
              </a:spcBef>
              <a:buFont typeface="Arial" panose="020B0604020202020204" pitchFamily="34" charset="0"/>
              <a:buChar char="•"/>
            </a:pPr>
            <a:r>
              <a:rPr lang="en-US" sz="1000" spc="-20">
                <a:latin typeface="Trebuchet MS"/>
                <a:cs typeface="Trebuchet MS"/>
              </a:rPr>
              <a:t>Dropout = 0.25 every fc layer</a:t>
            </a:r>
          </a:p>
          <a:p>
            <a:pPr marL="184150" indent="-171450">
              <a:spcBef>
                <a:spcPts val="95"/>
              </a:spcBef>
              <a:buFont typeface="Arial" panose="020B0604020202020204" pitchFamily="34" charset="0"/>
              <a:buChar char="•"/>
            </a:pPr>
            <a:r>
              <a:rPr lang="en-US" sz="1000" spc="-20">
                <a:latin typeface="Trebuchet MS"/>
                <a:cs typeface="Trebuchet MS"/>
              </a:rPr>
              <a:t>Loss function = Categorical cross entropy</a:t>
            </a:r>
          </a:p>
        </p:txBody>
      </p:sp>
      <p:sp>
        <p:nvSpPr>
          <p:cNvPr id="27" name="object 8">
            <a:extLst>
              <a:ext uri="{FF2B5EF4-FFF2-40B4-BE49-F238E27FC236}">
                <a16:creationId xmlns:a16="http://schemas.microsoft.com/office/drawing/2014/main" id="{CC68ADB4-6749-A715-D409-60E28977B586}"/>
              </a:ext>
            </a:extLst>
          </p:cNvPr>
          <p:cNvSpPr txBox="1"/>
          <p:nvPr/>
        </p:nvSpPr>
        <p:spPr>
          <a:xfrm>
            <a:off x="171604" y="1226030"/>
            <a:ext cx="697968"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Parameters</a:t>
            </a:r>
            <a:endParaRPr sz="1050">
              <a:latin typeface="Trebuchet MS"/>
              <a:cs typeface="Trebuchet MS"/>
            </a:endParaRPr>
          </a:p>
        </p:txBody>
      </p:sp>
      <p:pic>
        <p:nvPicPr>
          <p:cNvPr id="28" name="Immagine 27" descr="Immagine che contiene testo, schermata, numero, Carattere&#10;&#10;Descrizione generata automaticamente">
            <a:extLst>
              <a:ext uri="{FF2B5EF4-FFF2-40B4-BE49-F238E27FC236}">
                <a16:creationId xmlns:a16="http://schemas.microsoft.com/office/drawing/2014/main" id="{77F5A79B-66C5-6796-9803-BB845C820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8300" y="508087"/>
            <a:ext cx="806745" cy="2526037"/>
          </a:xfrm>
          <a:prstGeom prst="rect">
            <a:avLst/>
          </a:prstGeom>
        </p:spPr>
      </p:pic>
      <p:sp>
        <p:nvSpPr>
          <p:cNvPr id="3" name="object 14">
            <a:extLst>
              <a:ext uri="{FF2B5EF4-FFF2-40B4-BE49-F238E27FC236}">
                <a16:creationId xmlns:a16="http://schemas.microsoft.com/office/drawing/2014/main" id="{07E6D5A7-9855-2204-70F1-5B7688A544C7}"/>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2425757165"/>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8EB6E-2F5C-FB4B-0E5F-7C8892D4708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F75CB69-19B5-1440-4E25-320B3F7C452A}"/>
              </a:ext>
            </a:extLst>
          </p:cNvPr>
          <p:cNvSpPr txBox="1"/>
          <p:nvPr/>
        </p:nvSpPr>
        <p:spPr>
          <a:xfrm>
            <a:off x="95300" y="70025"/>
            <a:ext cx="34734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2.3 </a:t>
            </a:r>
            <a:r>
              <a:rPr lang="it-IT" sz="1400" b="1" spc="-5" err="1">
                <a:solidFill>
                  <a:srgbClr val="005714"/>
                </a:solidFill>
                <a:latin typeface="Arial"/>
                <a:cs typeface="Arial"/>
              </a:rPr>
              <a:t>Classification</a:t>
            </a:r>
            <a:r>
              <a:rPr lang="it-IT" sz="1400" b="1" spc="-5">
                <a:solidFill>
                  <a:srgbClr val="005714"/>
                </a:solidFill>
                <a:latin typeface="Arial"/>
                <a:cs typeface="Arial"/>
              </a:rPr>
              <a:t> : ResNet50 fine tuning</a:t>
            </a:r>
            <a:endParaRPr sz="1400">
              <a:latin typeface="Arial"/>
              <a:cs typeface="Arial"/>
            </a:endParaRPr>
          </a:p>
        </p:txBody>
      </p:sp>
      <p:sp>
        <p:nvSpPr>
          <p:cNvPr id="4" name="object 4">
            <a:extLst>
              <a:ext uri="{FF2B5EF4-FFF2-40B4-BE49-F238E27FC236}">
                <a16:creationId xmlns:a16="http://schemas.microsoft.com/office/drawing/2014/main" id="{D3EF5C52-B618-913C-A8F9-4FF198852213}"/>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C6844ECD-EB19-9FAD-234E-AC901FA1A5F7}"/>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96B54F27-CDE4-0B7F-1176-AB11EE12093F}"/>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1B8951A2-0CAC-1CEA-124F-3C50B135A0B6}"/>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1FB8950D-1CD0-0048-D6F2-FE1F1B0463BC}"/>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F29CAA08-059B-2456-10A8-28BF1FB9120E}"/>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1018BCF4-1298-1EC2-B7E3-967C1ACE4197}"/>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AFEEDA59-30AE-1C29-6378-C0D038A4F644}"/>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207F079F-A0DB-E3F9-D2C1-8B797819E229}"/>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FA13D095-E937-5602-A83F-8E48E4623C42}"/>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22</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D1A99569-DD4E-E55F-5F4B-547982E41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78073721-1140-B043-EB01-9018BB0DADEC}"/>
              </a:ext>
            </a:extLst>
          </p:cNvPr>
          <p:cNvSpPr txBox="1"/>
          <p:nvPr/>
        </p:nvSpPr>
        <p:spPr>
          <a:xfrm>
            <a:off x="142388" y="777204"/>
            <a:ext cx="5535951" cy="332783"/>
          </a:xfrm>
          <a:prstGeom prst="rect">
            <a:avLst/>
          </a:prstGeom>
        </p:spPr>
        <p:txBody>
          <a:bodyPr vert="horz" wrap="square" lIns="0" tIns="12065" rIns="0" bIns="0" rtlCol="0">
            <a:spAutoFit/>
          </a:bodyPr>
          <a:lstStyle/>
          <a:p>
            <a:pPr marL="12700">
              <a:lnSpc>
                <a:spcPct val="100000"/>
              </a:lnSpc>
              <a:spcBef>
                <a:spcPts val="95"/>
              </a:spcBef>
            </a:pPr>
            <a:r>
              <a:rPr lang="en-US" sz="1000" b="1" spc="-20">
                <a:latin typeface="Trebuchet MS"/>
                <a:cs typeface="Trebuchet MS"/>
              </a:rPr>
              <a:t>ResNet50</a:t>
            </a:r>
            <a:r>
              <a:rPr lang="en-US" sz="1000" spc="-20">
                <a:latin typeface="Trebuchet MS"/>
                <a:cs typeface="Trebuchet MS"/>
              </a:rPr>
              <a:t> in fine tuning (ImageNet weights).</a:t>
            </a:r>
          </a:p>
          <a:p>
            <a:pPr marL="12700">
              <a:lnSpc>
                <a:spcPct val="100000"/>
              </a:lnSpc>
              <a:spcBef>
                <a:spcPts val="95"/>
              </a:spcBef>
            </a:pPr>
            <a:r>
              <a:rPr lang="en-US" sz="1000" spc="-20">
                <a:latin typeface="Trebuchet MS"/>
                <a:cs typeface="Trebuchet MS"/>
              </a:rPr>
              <a:t>Freeze weights to the last </a:t>
            </a:r>
            <a:r>
              <a:rPr lang="en-US" sz="1000" spc="-20" err="1">
                <a:latin typeface="Trebuchet MS"/>
                <a:cs typeface="Trebuchet MS"/>
              </a:rPr>
              <a:t>convutional</a:t>
            </a:r>
            <a:r>
              <a:rPr lang="en-US" sz="1000" spc="-20">
                <a:latin typeface="Trebuchet MS"/>
                <a:cs typeface="Trebuchet MS"/>
              </a:rPr>
              <a:t> block of pretrained models.</a:t>
            </a:r>
          </a:p>
        </p:txBody>
      </p:sp>
      <p:sp>
        <p:nvSpPr>
          <p:cNvPr id="3" name="object 7">
            <a:extLst>
              <a:ext uri="{FF2B5EF4-FFF2-40B4-BE49-F238E27FC236}">
                <a16:creationId xmlns:a16="http://schemas.microsoft.com/office/drawing/2014/main" id="{A7B5FF22-95BD-F3B9-5C35-D55060268D2D}"/>
              </a:ext>
            </a:extLst>
          </p:cNvPr>
          <p:cNvSpPr/>
          <p:nvPr/>
        </p:nvSpPr>
        <p:spPr>
          <a:xfrm>
            <a:off x="140496" y="1164389"/>
            <a:ext cx="2596543"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5" name="object 9">
            <a:extLst>
              <a:ext uri="{FF2B5EF4-FFF2-40B4-BE49-F238E27FC236}">
                <a16:creationId xmlns:a16="http://schemas.microsoft.com/office/drawing/2014/main" id="{FAD96860-B297-946B-1F34-ADB6621536AF}"/>
              </a:ext>
            </a:extLst>
          </p:cNvPr>
          <p:cNvGrpSpPr/>
          <p:nvPr/>
        </p:nvGrpSpPr>
        <p:grpSpPr>
          <a:xfrm>
            <a:off x="140497" y="1327611"/>
            <a:ext cx="2596579" cy="1196866"/>
            <a:chOff x="237197" y="1199184"/>
            <a:chExt cx="5285740" cy="226536"/>
          </a:xfrm>
        </p:grpSpPr>
        <p:pic>
          <p:nvPicPr>
            <p:cNvPr id="15" name="object 10">
              <a:extLst>
                <a:ext uri="{FF2B5EF4-FFF2-40B4-BE49-F238E27FC236}">
                  <a16:creationId xmlns:a16="http://schemas.microsoft.com/office/drawing/2014/main" id="{3A0A46A7-567E-BB82-E562-6625574C4A27}"/>
                </a:ext>
              </a:extLst>
            </p:cNvPr>
            <p:cNvPicPr/>
            <p:nvPr/>
          </p:nvPicPr>
          <p:blipFill>
            <a:blip r:embed="rId3" cstate="print"/>
            <a:stretch>
              <a:fillRect/>
            </a:stretch>
          </p:blipFill>
          <p:spPr>
            <a:xfrm>
              <a:off x="237197" y="1199184"/>
              <a:ext cx="5285667" cy="50609"/>
            </a:xfrm>
            <a:prstGeom prst="rect">
              <a:avLst/>
            </a:prstGeom>
          </p:spPr>
        </p:pic>
        <p:sp>
          <p:nvSpPr>
            <p:cNvPr id="21" name="object 12">
              <a:extLst>
                <a:ext uri="{FF2B5EF4-FFF2-40B4-BE49-F238E27FC236}">
                  <a16:creationId xmlns:a16="http://schemas.microsoft.com/office/drawing/2014/main" id="{04524880-68BD-7121-9F01-2103781BDD16}"/>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2" name="object 6">
            <a:extLst>
              <a:ext uri="{FF2B5EF4-FFF2-40B4-BE49-F238E27FC236}">
                <a16:creationId xmlns:a16="http://schemas.microsoft.com/office/drawing/2014/main" id="{459928F8-F0FC-FABC-2677-983EDC14FDB1}"/>
              </a:ext>
            </a:extLst>
          </p:cNvPr>
          <p:cNvSpPr txBox="1"/>
          <p:nvPr/>
        </p:nvSpPr>
        <p:spPr>
          <a:xfrm>
            <a:off x="178599" y="1403436"/>
            <a:ext cx="3199602" cy="999633"/>
          </a:xfrm>
          <a:prstGeom prst="rect">
            <a:avLst/>
          </a:prstGeom>
        </p:spPr>
        <p:txBody>
          <a:bodyPr vert="horz" wrap="square" lIns="0" tIns="12065" rIns="0" bIns="0" rtlCol="0">
            <a:spAutoFit/>
          </a:bodyPr>
          <a:lstStyle/>
          <a:p>
            <a:pPr marL="184150" indent="-171450">
              <a:spcBef>
                <a:spcPts val="95"/>
              </a:spcBef>
              <a:buFont typeface="Font di sistema regolare"/>
              <a:buChar char="-"/>
            </a:pPr>
            <a:r>
              <a:rPr lang="en-US" sz="1000" spc="-20">
                <a:latin typeface="Trebuchet MS"/>
                <a:cs typeface="Trebuchet MS"/>
              </a:rPr>
              <a:t>Input layer</a:t>
            </a:r>
          </a:p>
          <a:p>
            <a:pPr marL="184150" indent="-171450">
              <a:spcBef>
                <a:spcPts val="95"/>
              </a:spcBef>
              <a:buFont typeface="Font di sistema regolare"/>
              <a:buChar char="-"/>
            </a:pPr>
            <a:r>
              <a:rPr lang="en-US" sz="1000" spc="-20">
                <a:latin typeface="Trebuchet MS"/>
                <a:cs typeface="Trebuchet MS"/>
              </a:rPr>
              <a:t>Output layer</a:t>
            </a:r>
          </a:p>
          <a:p>
            <a:pPr marL="184150" indent="-171450">
              <a:spcBef>
                <a:spcPts val="95"/>
              </a:spcBef>
              <a:buFont typeface="Font di sistema regolare"/>
              <a:buChar char="+"/>
            </a:pPr>
            <a:r>
              <a:rPr lang="en-US" sz="1000" spc="-20">
                <a:latin typeface="Trebuchet MS"/>
                <a:cs typeface="Trebuchet MS"/>
              </a:rPr>
              <a:t>Input layer (224, 224, 3)</a:t>
            </a:r>
          </a:p>
          <a:p>
            <a:pPr marL="184150" indent="-171450">
              <a:spcBef>
                <a:spcPts val="95"/>
              </a:spcBef>
              <a:buFont typeface="Font di sistema regolare"/>
              <a:buChar char="+"/>
            </a:pPr>
            <a:r>
              <a:rPr lang="en-US" sz="1000" spc="-20">
                <a:latin typeface="Trebuchet MS"/>
                <a:cs typeface="Trebuchet MS"/>
              </a:rPr>
              <a:t>Global average pooling 2D</a:t>
            </a:r>
          </a:p>
          <a:p>
            <a:pPr marL="184150" indent="-171450">
              <a:spcBef>
                <a:spcPts val="95"/>
              </a:spcBef>
              <a:buFont typeface="Font di sistema regolare"/>
              <a:buChar char="+"/>
            </a:pPr>
            <a:r>
              <a:rPr lang="en-US" sz="1000" spc="-20">
                <a:latin typeface="Trebuchet MS"/>
                <a:cs typeface="Trebuchet MS"/>
              </a:rPr>
              <a:t>Dropout 0.3 (to reduce overfitting)</a:t>
            </a:r>
          </a:p>
          <a:p>
            <a:pPr marL="184150" indent="-171450">
              <a:spcBef>
                <a:spcPts val="95"/>
              </a:spcBef>
              <a:buFont typeface="Font di sistema regolare"/>
              <a:buChar char="+"/>
            </a:pPr>
            <a:r>
              <a:rPr lang="en-US" sz="1000" spc="-20">
                <a:latin typeface="Trebuchet MS"/>
                <a:cs typeface="Trebuchet MS"/>
              </a:rPr>
              <a:t>Fully connected layer, with </a:t>
            </a:r>
            <a:r>
              <a:rPr lang="en-US" sz="1000" spc="-20" err="1">
                <a:latin typeface="Trebuchet MS"/>
                <a:cs typeface="Trebuchet MS"/>
              </a:rPr>
              <a:t>softamax</a:t>
            </a:r>
            <a:r>
              <a:rPr lang="en-US" sz="1000" spc="-20">
                <a:latin typeface="Trebuchet MS"/>
                <a:cs typeface="Trebuchet MS"/>
              </a:rPr>
              <a:t> (5)</a:t>
            </a:r>
          </a:p>
        </p:txBody>
      </p:sp>
      <p:sp>
        <p:nvSpPr>
          <p:cNvPr id="23" name="object 8">
            <a:extLst>
              <a:ext uri="{FF2B5EF4-FFF2-40B4-BE49-F238E27FC236}">
                <a16:creationId xmlns:a16="http://schemas.microsoft.com/office/drawing/2014/main" id="{874F7C4B-1C91-4482-2F53-00DE89D49B27}"/>
              </a:ext>
            </a:extLst>
          </p:cNvPr>
          <p:cNvSpPr txBox="1"/>
          <p:nvPr/>
        </p:nvSpPr>
        <p:spPr>
          <a:xfrm>
            <a:off x="191299" y="1144351"/>
            <a:ext cx="1460034"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Architecture Modify</a:t>
            </a:r>
            <a:endParaRPr sz="1050">
              <a:latin typeface="Trebuchet MS"/>
              <a:cs typeface="Trebuchet MS"/>
            </a:endParaRPr>
          </a:p>
        </p:txBody>
      </p:sp>
      <p:sp>
        <p:nvSpPr>
          <p:cNvPr id="19" name="object 7">
            <a:extLst>
              <a:ext uri="{FF2B5EF4-FFF2-40B4-BE49-F238E27FC236}">
                <a16:creationId xmlns:a16="http://schemas.microsoft.com/office/drawing/2014/main" id="{C8585416-9C4B-EFE4-D808-822403F07DDF}"/>
              </a:ext>
            </a:extLst>
          </p:cNvPr>
          <p:cNvSpPr/>
          <p:nvPr/>
        </p:nvSpPr>
        <p:spPr>
          <a:xfrm>
            <a:off x="3041912" y="1167046"/>
            <a:ext cx="2596543"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0" name="object 9">
            <a:extLst>
              <a:ext uri="{FF2B5EF4-FFF2-40B4-BE49-F238E27FC236}">
                <a16:creationId xmlns:a16="http://schemas.microsoft.com/office/drawing/2014/main" id="{2374BBC7-2F24-253B-0E21-6A59649CCD38}"/>
              </a:ext>
            </a:extLst>
          </p:cNvPr>
          <p:cNvGrpSpPr/>
          <p:nvPr/>
        </p:nvGrpSpPr>
        <p:grpSpPr>
          <a:xfrm>
            <a:off x="3041879" y="1330267"/>
            <a:ext cx="2596610" cy="1182693"/>
            <a:chOff x="237197" y="1199184"/>
            <a:chExt cx="5285740" cy="226536"/>
          </a:xfrm>
        </p:grpSpPr>
        <p:pic>
          <p:nvPicPr>
            <p:cNvPr id="24" name="object 10">
              <a:extLst>
                <a:ext uri="{FF2B5EF4-FFF2-40B4-BE49-F238E27FC236}">
                  <a16:creationId xmlns:a16="http://schemas.microsoft.com/office/drawing/2014/main" id="{A237C039-DBED-24E1-90F6-DC7FD03EE355}"/>
                </a:ext>
              </a:extLst>
            </p:cNvPr>
            <p:cNvPicPr/>
            <p:nvPr/>
          </p:nvPicPr>
          <p:blipFill>
            <a:blip r:embed="rId3" cstate="print"/>
            <a:stretch>
              <a:fillRect/>
            </a:stretch>
          </p:blipFill>
          <p:spPr>
            <a:xfrm>
              <a:off x="237197" y="1199184"/>
              <a:ext cx="5285667" cy="50609"/>
            </a:xfrm>
            <a:prstGeom prst="rect">
              <a:avLst/>
            </a:prstGeom>
          </p:spPr>
        </p:pic>
        <p:sp>
          <p:nvSpPr>
            <p:cNvPr id="25" name="object 12">
              <a:extLst>
                <a:ext uri="{FF2B5EF4-FFF2-40B4-BE49-F238E27FC236}">
                  <a16:creationId xmlns:a16="http://schemas.microsoft.com/office/drawing/2014/main" id="{34990C90-642D-C418-E48D-8A01C5333958}"/>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6" name="object 6">
            <a:extLst>
              <a:ext uri="{FF2B5EF4-FFF2-40B4-BE49-F238E27FC236}">
                <a16:creationId xmlns:a16="http://schemas.microsoft.com/office/drawing/2014/main" id="{2B17ED85-2FDD-7A43-52AA-6DD2BA84B6DD}"/>
              </a:ext>
            </a:extLst>
          </p:cNvPr>
          <p:cNvSpPr txBox="1"/>
          <p:nvPr/>
        </p:nvSpPr>
        <p:spPr>
          <a:xfrm>
            <a:off x="3085283" y="1329309"/>
            <a:ext cx="3199602" cy="1166345"/>
          </a:xfrm>
          <a:prstGeom prst="rect">
            <a:avLst/>
          </a:prstGeom>
        </p:spPr>
        <p:txBody>
          <a:bodyPr vert="horz" wrap="square" lIns="0" tIns="12065" rIns="0" bIns="0" rtlCol="0">
            <a:spAutoFit/>
          </a:bodyPr>
          <a:lstStyle/>
          <a:p>
            <a:pPr marL="184150" indent="-171450">
              <a:spcBef>
                <a:spcPts val="95"/>
              </a:spcBef>
              <a:buFont typeface="Arial" panose="020B0604020202020204" pitchFamily="34" charset="0"/>
              <a:buChar char="•"/>
            </a:pPr>
            <a:r>
              <a:rPr lang="en-US" sz="1000" spc="-20">
                <a:latin typeface="Trebuchet MS"/>
                <a:cs typeface="Trebuchet MS"/>
              </a:rPr>
              <a:t>Epoch = 50 (early stop)</a:t>
            </a:r>
          </a:p>
          <a:p>
            <a:pPr marL="184150" indent="-171450">
              <a:spcBef>
                <a:spcPts val="95"/>
              </a:spcBef>
              <a:buFont typeface="Arial" panose="020B0604020202020204" pitchFamily="34" charset="0"/>
              <a:buChar char="•"/>
            </a:pPr>
            <a:r>
              <a:rPr lang="en-US" sz="1000" spc="-20">
                <a:latin typeface="Trebuchet MS"/>
                <a:cs typeface="Trebuchet MS"/>
              </a:rPr>
              <a:t>Batch size = 64</a:t>
            </a:r>
          </a:p>
          <a:p>
            <a:pPr marL="184150" indent="-171450">
              <a:spcBef>
                <a:spcPts val="95"/>
              </a:spcBef>
              <a:buFont typeface="Arial" panose="020B0604020202020204" pitchFamily="34" charset="0"/>
              <a:buChar char="•"/>
            </a:pPr>
            <a:r>
              <a:rPr lang="en-US" sz="1000" spc="-20">
                <a:latin typeface="Trebuchet MS"/>
                <a:cs typeface="Trebuchet MS"/>
              </a:rPr>
              <a:t>Learning rate = 1e-3</a:t>
            </a:r>
          </a:p>
          <a:p>
            <a:pPr marL="184150" indent="-171450">
              <a:spcBef>
                <a:spcPts val="95"/>
              </a:spcBef>
              <a:buFont typeface="Arial" panose="020B0604020202020204" pitchFamily="34" charset="0"/>
              <a:buChar char="•"/>
            </a:pPr>
            <a:r>
              <a:rPr lang="en-US" sz="1000" spc="-20">
                <a:latin typeface="Trebuchet MS"/>
                <a:cs typeface="Trebuchet MS"/>
              </a:rPr>
              <a:t>Optimizer = Adam</a:t>
            </a:r>
          </a:p>
          <a:p>
            <a:pPr marL="184150" indent="-171450">
              <a:spcBef>
                <a:spcPts val="95"/>
              </a:spcBef>
              <a:buFont typeface="Arial" panose="020B0604020202020204" pitchFamily="34" charset="0"/>
              <a:buChar char="•"/>
            </a:pPr>
            <a:r>
              <a:rPr lang="en-US" sz="1000" spc="-20">
                <a:latin typeface="Trebuchet MS"/>
                <a:cs typeface="Trebuchet MS"/>
              </a:rPr>
              <a:t>Decay = 0.5 (every 10 epoch)</a:t>
            </a:r>
          </a:p>
          <a:p>
            <a:pPr marL="184150" indent="-171450">
              <a:spcBef>
                <a:spcPts val="95"/>
              </a:spcBef>
              <a:buFont typeface="Arial" panose="020B0604020202020204" pitchFamily="34" charset="0"/>
              <a:buChar char="•"/>
            </a:pPr>
            <a:r>
              <a:rPr lang="en-US" sz="1000" spc="-20" err="1">
                <a:latin typeface="Trebuchet MS"/>
                <a:cs typeface="Trebuchet MS"/>
              </a:rPr>
              <a:t>Regularizer</a:t>
            </a:r>
            <a:r>
              <a:rPr lang="en-US" sz="1000" spc="-20">
                <a:latin typeface="Trebuchet MS"/>
                <a:cs typeface="Trebuchet MS"/>
              </a:rPr>
              <a:t> = 1E-2 (last layer)</a:t>
            </a:r>
          </a:p>
          <a:p>
            <a:pPr marL="184150" indent="-171450">
              <a:spcBef>
                <a:spcPts val="95"/>
              </a:spcBef>
              <a:buFont typeface="Arial" panose="020B0604020202020204" pitchFamily="34" charset="0"/>
              <a:buChar char="•"/>
            </a:pPr>
            <a:r>
              <a:rPr lang="en-US" sz="1000" spc="-20">
                <a:latin typeface="Trebuchet MS"/>
                <a:cs typeface="Trebuchet MS"/>
              </a:rPr>
              <a:t>Loss function = Categorical cross entropy</a:t>
            </a:r>
          </a:p>
        </p:txBody>
      </p:sp>
      <p:sp>
        <p:nvSpPr>
          <p:cNvPr id="27" name="object 8">
            <a:extLst>
              <a:ext uri="{FF2B5EF4-FFF2-40B4-BE49-F238E27FC236}">
                <a16:creationId xmlns:a16="http://schemas.microsoft.com/office/drawing/2014/main" id="{CC68ADB4-6749-A715-D409-60E28977B586}"/>
              </a:ext>
            </a:extLst>
          </p:cNvPr>
          <p:cNvSpPr txBox="1"/>
          <p:nvPr/>
        </p:nvSpPr>
        <p:spPr>
          <a:xfrm>
            <a:off x="3085283" y="1151401"/>
            <a:ext cx="697968"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Parameter</a:t>
            </a:r>
            <a:endParaRPr sz="1050">
              <a:latin typeface="Trebuchet MS"/>
              <a:cs typeface="Trebuchet MS"/>
            </a:endParaRPr>
          </a:p>
        </p:txBody>
      </p:sp>
      <p:sp>
        <p:nvSpPr>
          <p:cNvPr id="28" name="Freccia giù 27">
            <a:extLst>
              <a:ext uri="{FF2B5EF4-FFF2-40B4-BE49-F238E27FC236}">
                <a16:creationId xmlns:a16="http://schemas.microsoft.com/office/drawing/2014/main" id="{EE67AA29-E4EC-6686-78FC-27EC87BCFAF9}"/>
              </a:ext>
            </a:extLst>
          </p:cNvPr>
          <p:cNvSpPr/>
          <p:nvPr/>
        </p:nvSpPr>
        <p:spPr>
          <a:xfrm rot="16200000">
            <a:off x="213782" y="2642688"/>
            <a:ext cx="193358" cy="339930"/>
          </a:xfrm>
          <a:prstGeom prst="down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5613"/>
              </a:solidFill>
            </a:endParaRPr>
          </a:p>
        </p:txBody>
      </p:sp>
      <p:sp>
        <p:nvSpPr>
          <p:cNvPr id="29" name="object 6">
            <a:extLst>
              <a:ext uri="{FF2B5EF4-FFF2-40B4-BE49-F238E27FC236}">
                <a16:creationId xmlns:a16="http://schemas.microsoft.com/office/drawing/2014/main" id="{FD6DA366-6A4B-53BB-13ED-F95E8CCD5950}"/>
              </a:ext>
            </a:extLst>
          </p:cNvPr>
          <p:cNvSpPr txBox="1"/>
          <p:nvPr/>
        </p:nvSpPr>
        <p:spPr>
          <a:xfrm>
            <a:off x="596811" y="2641296"/>
            <a:ext cx="5001476" cy="319959"/>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Tried to unfreeze all the network, assigning a lower learning rate (0.0001) to the layer until the last convolutional block. This greatly improved the performance.</a:t>
            </a:r>
          </a:p>
        </p:txBody>
      </p:sp>
      <p:sp>
        <p:nvSpPr>
          <p:cNvPr id="30" name="object 14">
            <a:extLst>
              <a:ext uri="{FF2B5EF4-FFF2-40B4-BE49-F238E27FC236}">
                <a16:creationId xmlns:a16="http://schemas.microsoft.com/office/drawing/2014/main" id="{FF984376-7681-CE2C-CB5C-5422A63CD57D}"/>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164367226"/>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E587-48E0-A9E4-AE4A-2494C58AD14C}"/>
            </a:ext>
          </a:extLst>
        </p:cNvPr>
        <p:cNvGrpSpPr/>
        <p:nvPr/>
      </p:nvGrpSpPr>
      <p:grpSpPr>
        <a:xfrm>
          <a:off x="0" y="0"/>
          <a:ext cx="0" cy="0"/>
          <a:chOff x="0" y="0"/>
          <a:chExt cx="0" cy="0"/>
        </a:xfrm>
      </p:grpSpPr>
      <p:pic>
        <p:nvPicPr>
          <p:cNvPr id="5" name="Immagine 4" descr="Immagine che contiene testo, schermata, quadrato, diagramma&#10;&#10;Descrizione generata automaticamente">
            <a:extLst>
              <a:ext uri="{FF2B5EF4-FFF2-40B4-BE49-F238E27FC236}">
                <a16:creationId xmlns:a16="http://schemas.microsoft.com/office/drawing/2014/main" id="{EDAFD083-6C27-0917-2927-71870617F1C6}"/>
              </a:ext>
            </a:extLst>
          </p:cNvPr>
          <p:cNvPicPr>
            <a:picLocks noChangeAspect="1"/>
          </p:cNvPicPr>
          <p:nvPr/>
        </p:nvPicPr>
        <p:blipFill rotWithShape="1">
          <a:blip r:embed="rId2">
            <a:extLst>
              <a:ext uri="{28A0092B-C50C-407E-A947-70E740481C1C}">
                <a14:useLocalDpi xmlns:a14="http://schemas.microsoft.com/office/drawing/2010/main" val="0"/>
              </a:ext>
            </a:extLst>
          </a:blip>
          <a:srcRect b="2003"/>
          <a:stretch/>
        </p:blipFill>
        <p:spPr>
          <a:xfrm>
            <a:off x="3416300" y="1194442"/>
            <a:ext cx="2207820" cy="1895015"/>
          </a:xfrm>
          <a:prstGeom prst="rect">
            <a:avLst/>
          </a:prstGeom>
        </p:spPr>
      </p:pic>
      <p:sp>
        <p:nvSpPr>
          <p:cNvPr id="2" name="object 2">
            <a:extLst>
              <a:ext uri="{FF2B5EF4-FFF2-40B4-BE49-F238E27FC236}">
                <a16:creationId xmlns:a16="http://schemas.microsoft.com/office/drawing/2014/main" id="{342C17C1-DF92-8F59-2936-18A40DF3B814}"/>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2.3 </a:t>
            </a:r>
            <a:r>
              <a:rPr lang="it-IT" sz="1400" b="1" spc="-5" err="1">
                <a:solidFill>
                  <a:srgbClr val="005714"/>
                </a:solidFill>
                <a:latin typeface="Arial"/>
                <a:cs typeface="Arial"/>
              </a:rPr>
              <a:t>Results</a:t>
            </a:r>
            <a:endParaRPr sz="1400">
              <a:latin typeface="Arial"/>
              <a:cs typeface="Arial"/>
            </a:endParaRPr>
          </a:p>
        </p:txBody>
      </p:sp>
      <p:sp>
        <p:nvSpPr>
          <p:cNvPr id="4" name="object 4">
            <a:extLst>
              <a:ext uri="{FF2B5EF4-FFF2-40B4-BE49-F238E27FC236}">
                <a16:creationId xmlns:a16="http://schemas.microsoft.com/office/drawing/2014/main" id="{42C3451A-7E75-5012-EC28-D1422E58400F}"/>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10A3D664-D138-59D2-E8CE-E99521408BB7}"/>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6C1DDC2D-8FC0-4A9A-B562-F1C069D15BD3}"/>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7A36C1EB-1B45-DC4E-AEDE-96C35CDC1AFA}"/>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1CB6BA56-303F-040B-7B7F-186AC617FE61}"/>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C9BDE413-7189-8C7F-8F6C-44B5E787CBAD}"/>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B4DA4438-21BB-5E4E-8A9E-5F9141F056D2}"/>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2EFF486A-2FC9-8297-299A-7421A72ED6CB}"/>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67220302-3DEA-8CA9-52E4-6B99763BAA52}"/>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44C1ED28-B6AF-B80E-D11F-788A59E69D9D}"/>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23</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EE5B19AD-03AB-3C2F-D09F-CB45545F5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graphicFrame>
        <p:nvGraphicFramePr>
          <p:cNvPr id="29" name="Tabella 28">
            <a:extLst>
              <a:ext uri="{FF2B5EF4-FFF2-40B4-BE49-F238E27FC236}">
                <a16:creationId xmlns:a16="http://schemas.microsoft.com/office/drawing/2014/main" id="{083FA78C-EAE7-BD6D-CDB2-2CFDD5D43874}"/>
              </a:ext>
            </a:extLst>
          </p:cNvPr>
          <p:cNvGraphicFramePr>
            <a:graphicFrameLocks noGrp="1"/>
          </p:cNvGraphicFramePr>
          <p:nvPr>
            <p:extLst>
              <p:ext uri="{D42A27DB-BD31-4B8C-83A1-F6EECF244321}">
                <p14:modId xmlns:p14="http://schemas.microsoft.com/office/powerpoint/2010/main" val="784584873"/>
              </p:ext>
            </p:extLst>
          </p:nvPr>
        </p:nvGraphicFramePr>
        <p:xfrm>
          <a:off x="249362" y="1255735"/>
          <a:ext cx="3014538" cy="1553844"/>
        </p:xfrm>
        <a:graphic>
          <a:graphicData uri="http://schemas.openxmlformats.org/drawingml/2006/table">
            <a:tbl>
              <a:tblPr firstRow="1" bandRow="1">
                <a:tableStyleId>{F5AB1C69-6EDB-4FF4-983F-18BD219EF322}</a:tableStyleId>
              </a:tblPr>
              <a:tblGrid>
                <a:gridCol w="855420">
                  <a:extLst>
                    <a:ext uri="{9D8B030D-6E8A-4147-A177-3AD203B41FA5}">
                      <a16:colId xmlns:a16="http://schemas.microsoft.com/office/drawing/2014/main" val="3238472945"/>
                    </a:ext>
                  </a:extLst>
                </a:gridCol>
                <a:gridCol w="1092318">
                  <a:extLst>
                    <a:ext uri="{9D8B030D-6E8A-4147-A177-3AD203B41FA5}">
                      <a16:colId xmlns:a16="http://schemas.microsoft.com/office/drawing/2014/main" val="1944629459"/>
                    </a:ext>
                  </a:extLst>
                </a:gridCol>
                <a:gridCol w="1066800">
                  <a:extLst>
                    <a:ext uri="{9D8B030D-6E8A-4147-A177-3AD203B41FA5}">
                      <a16:colId xmlns:a16="http://schemas.microsoft.com/office/drawing/2014/main" val="2465927344"/>
                    </a:ext>
                  </a:extLst>
                </a:gridCol>
              </a:tblGrid>
              <a:tr h="292854">
                <a:tc>
                  <a:txBody>
                    <a:bodyPr/>
                    <a:lstStyle/>
                    <a:p>
                      <a:pPr marL="0" algn="l" rtl="0"/>
                      <a:endParaRPr lang="it-IT" sz="500">
                        <a:solidFill>
                          <a:srgbClr val="005714"/>
                        </a:solidFill>
                      </a:endParaRPr>
                    </a:p>
                  </a:txBody>
                  <a:tcPr>
                    <a:lnL w="12700" cap="flat" cmpd="sng" algn="ctr">
                      <a:solidFill>
                        <a:schemeClr val="bg1"/>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571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a:r>
                        <a:rPr lang="it-IT" sz="800">
                          <a:solidFill>
                            <a:srgbClr val="005714"/>
                          </a:solidFill>
                          <a:latin typeface="Trebuchet MS" panose="020B0703020202090204" pitchFamily="34" charset="0"/>
                        </a:rPr>
                        <a:t>RGB</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tc>
                  <a:txBody>
                    <a:bodyPr/>
                    <a:lstStyle/>
                    <a:p>
                      <a:pPr marL="0" algn="l" rtl="0"/>
                      <a:r>
                        <a:rPr lang="it-IT" sz="800" err="1">
                          <a:solidFill>
                            <a:srgbClr val="005714"/>
                          </a:solidFill>
                          <a:latin typeface="Trebuchet MS" panose="020B0703020202090204" pitchFamily="34" charset="0"/>
                        </a:rPr>
                        <a:t>Edges</a:t>
                      </a:r>
                      <a:endParaRPr lang="it-IT" sz="80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extLst>
                  <a:ext uri="{0D108BD9-81ED-4DB2-BD59-A6C34878D82A}">
                    <a16:rowId xmlns:a16="http://schemas.microsoft.com/office/drawing/2014/main" val="652499860"/>
                  </a:ext>
                </a:extLst>
              </a:tr>
              <a:tr h="403242">
                <a:tc>
                  <a:txBody>
                    <a:bodyPr/>
                    <a:lstStyle/>
                    <a:p>
                      <a:pPr marL="0" algn="l" rtl="0"/>
                      <a:r>
                        <a:rPr lang="it-IT" sz="600" b="1" dirty="0">
                          <a:solidFill>
                            <a:srgbClr val="005714"/>
                          </a:solidFill>
                          <a:latin typeface="Trebuchet MS" panose="020B0703020202090204" pitchFamily="34" charset="0"/>
                        </a:rPr>
                        <a:t>CNN</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lumMod val="85000"/>
                      </a:schemeClr>
                    </a:solidFill>
                  </a:tcPr>
                </a:tc>
                <a:tc>
                  <a:txBody>
                    <a:bodyPr/>
                    <a:lstStyle/>
                    <a:p>
                      <a:pPr marL="0" algn="l" rtl="0"/>
                      <a:r>
                        <a:rPr lang="it-IT" sz="800" b="0" i="0" u="none" strike="noStrike">
                          <a:solidFill>
                            <a:schemeClr val="dk1"/>
                          </a:solidFill>
                          <a:effectLst/>
                          <a:latin typeface="Trebuchet MS" panose="020B0703020202090204" pitchFamily="34" charset="0"/>
                          <a:ea typeface="+mn-ea"/>
                          <a:cs typeface="+mn-cs"/>
                        </a:rPr>
                        <a:t>0.5632</a:t>
                      </a:r>
                      <a:endParaRPr lang="it-IT" sz="80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b="0" i="0" u="none" strike="noStrike">
                          <a:solidFill>
                            <a:schemeClr val="dk1"/>
                          </a:solidFill>
                          <a:effectLst/>
                          <a:latin typeface="Trebuchet MS" panose="020B0703020202090204" pitchFamily="34" charset="0"/>
                          <a:ea typeface="+mn-ea"/>
                          <a:cs typeface="+mn-cs"/>
                        </a:rPr>
                        <a:t>0.5865</a:t>
                      </a:r>
                      <a:endParaRPr lang="it-IT" sz="80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extLst>
                  <a:ext uri="{0D108BD9-81ED-4DB2-BD59-A6C34878D82A}">
                    <a16:rowId xmlns:a16="http://schemas.microsoft.com/office/drawing/2014/main" val="2955647223"/>
                  </a:ext>
                </a:extLst>
              </a:tr>
              <a:tr h="428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600" b="1">
                          <a:solidFill>
                            <a:srgbClr val="005714"/>
                          </a:solidFill>
                          <a:latin typeface="Trebuchet MS" panose="020B0703020202090204" pitchFamily="34" charset="0"/>
                        </a:rPr>
                        <a:t>ResNet50</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600" b="1">
                          <a:solidFill>
                            <a:srgbClr val="005714"/>
                          </a:solidFill>
                          <a:latin typeface="Trebuchet MS" panose="020B0703020202090204" pitchFamily="34" charset="0"/>
                        </a:rPr>
                        <a:t>(</a:t>
                      </a:r>
                      <a:r>
                        <a:rPr lang="it-IT" sz="600" b="1" err="1">
                          <a:solidFill>
                            <a:srgbClr val="005714"/>
                          </a:solidFill>
                          <a:latin typeface="Trebuchet MS" panose="020B0703020202090204" pitchFamily="34" charset="0"/>
                        </a:rPr>
                        <a:t>freezed</a:t>
                      </a:r>
                      <a:r>
                        <a:rPr lang="it-IT" sz="600" b="1">
                          <a:solidFill>
                            <a:srgbClr val="005714"/>
                          </a:solidFill>
                          <a:latin typeface="Trebuchet MS" panose="020B0703020202090204" pitchFamily="34" charset="0"/>
                        </a:rPr>
                        <a:t>)</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lumMod val="85000"/>
                      </a:schemeClr>
                    </a:solidFill>
                  </a:tcPr>
                </a:tc>
                <a:tc>
                  <a:txBody>
                    <a:bodyPr/>
                    <a:lstStyle/>
                    <a:p>
                      <a:pPr marL="0" algn="l" rtl="0"/>
                      <a:r>
                        <a:rPr lang="it-IT" sz="800" b="0" i="0" u="none" strike="noStrike">
                          <a:solidFill>
                            <a:schemeClr val="dk1"/>
                          </a:solidFill>
                          <a:effectLst/>
                          <a:latin typeface="Trebuchet MS" panose="020B0703020202090204" pitchFamily="34" charset="0"/>
                          <a:ea typeface="+mn-ea"/>
                          <a:cs typeface="+mn-cs"/>
                        </a:rPr>
                        <a:t>0.6272</a:t>
                      </a:r>
                      <a:endParaRPr lang="it-IT" sz="80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b="0" i="0" u="none" strike="noStrike">
                          <a:solidFill>
                            <a:schemeClr val="dk1"/>
                          </a:solidFill>
                          <a:effectLst/>
                          <a:latin typeface="Trebuchet MS" panose="020B0703020202090204" pitchFamily="34" charset="0"/>
                          <a:ea typeface="+mn-ea"/>
                          <a:cs typeface="+mn-cs"/>
                        </a:rPr>
                        <a:t>0.5387</a:t>
                      </a:r>
                      <a:endParaRPr lang="it-IT" sz="80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extLst>
                  <a:ext uri="{0D108BD9-81ED-4DB2-BD59-A6C34878D82A}">
                    <a16:rowId xmlns:a16="http://schemas.microsoft.com/office/drawing/2014/main" val="445488846"/>
                  </a:ext>
                </a:extLst>
              </a:tr>
              <a:tr h="428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600" b="1" dirty="0">
                          <a:solidFill>
                            <a:srgbClr val="005714"/>
                          </a:solidFill>
                          <a:latin typeface="Trebuchet MS" panose="020B0703020202090204" pitchFamily="34" charset="0"/>
                        </a:rPr>
                        <a:t>ResNet50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600" b="1" dirty="0">
                          <a:solidFill>
                            <a:srgbClr val="005714"/>
                          </a:solidFill>
                          <a:latin typeface="Trebuchet MS" panose="020B0703020202090204" pitchFamily="34" charset="0"/>
                        </a:rPr>
                        <a:t>(</a:t>
                      </a:r>
                      <a:r>
                        <a:rPr lang="it-IT" sz="600" b="1" dirty="0" err="1">
                          <a:solidFill>
                            <a:srgbClr val="005714"/>
                          </a:solidFill>
                          <a:latin typeface="Trebuchet MS" panose="020B0703020202090204" pitchFamily="34" charset="0"/>
                        </a:rPr>
                        <a:t>unfreezed</a:t>
                      </a:r>
                      <a:r>
                        <a:rPr lang="it-IT" sz="600" b="1" dirty="0">
                          <a:solidFill>
                            <a:srgbClr val="005714"/>
                          </a:solidFill>
                          <a:latin typeface="Trebuchet MS" panose="020B0703020202090204" pitchFamily="34" charset="0"/>
                        </a:rPr>
                        <a:t>)</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lumMod val="85000"/>
                      </a:schemeClr>
                    </a:solidFill>
                  </a:tcPr>
                </a:tc>
                <a:tc>
                  <a:txBody>
                    <a:bodyPr/>
                    <a:lstStyle/>
                    <a:p>
                      <a:pPr marL="0" algn="l" rtl="0"/>
                      <a:r>
                        <a:rPr lang="it-IT" sz="800" b="0" i="0" u="sng" strike="noStrike">
                          <a:solidFill>
                            <a:schemeClr val="dk1"/>
                          </a:solidFill>
                          <a:effectLst/>
                          <a:latin typeface="Trebuchet MS" panose="020B0703020202090204" pitchFamily="34" charset="0"/>
                          <a:ea typeface="+mn-ea"/>
                          <a:cs typeface="+mn-cs"/>
                        </a:rPr>
                        <a:t>0.7423</a:t>
                      </a:r>
                      <a:endParaRPr lang="it-IT" sz="800" u="sng">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r>
                        <a:rPr lang="it-IT" sz="800" b="1" i="0" u="sng" strike="noStrike" dirty="0">
                          <a:solidFill>
                            <a:schemeClr val="dk1"/>
                          </a:solidFill>
                          <a:effectLst/>
                          <a:latin typeface="Trebuchet MS" panose="020B0703020202090204" pitchFamily="34" charset="0"/>
                          <a:ea typeface="+mn-ea"/>
                          <a:cs typeface="+mn-cs"/>
                        </a:rPr>
                        <a:t>0.7669</a:t>
                      </a:r>
                      <a:endParaRPr lang="it-IT" sz="800" b="1" u="sng" dirty="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extLst>
                  <a:ext uri="{0D108BD9-81ED-4DB2-BD59-A6C34878D82A}">
                    <a16:rowId xmlns:a16="http://schemas.microsoft.com/office/drawing/2014/main" val="4077182514"/>
                  </a:ext>
                </a:extLst>
              </a:tr>
            </a:tbl>
          </a:graphicData>
        </a:graphic>
      </p:graphicFrame>
      <p:sp>
        <p:nvSpPr>
          <p:cNvPr id="6" name="object 6">
            <a:extLst>
              <a:ext uri="{FF2B5EF4-FFF2-40B4-BE49-F238E27FC236}">
                <a16:creationId xmlns:a16="http://schemas.microsoft.com/office/drawing/2014/main" id="{A0240295-9AA5-2BE1-1879-DC8AD04F2FE1}"/>
              </a:ext>
            </a:extLst>
          </p:cNvPr>
          <p:cNvSpPr txBox="1"/>
          <p:nvPr/>
        </p:nvSpPr>
        <p:spPr>
          <a:xfrm>
            <a:off x="142388" y="777204"/>
            <a:ext cx="5317625" cy="319959"/>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The unfreezing strategy has proven to be successful. Both RGB and the image with only the edges exhibit similar performance in the best model, affirming that our idea was correct.</a:t>
            </a:r>
          </a:p>
        </p:txBody>
      </p:sp>
      <p:cxnSp>
        <p:nvCxnSpPr>
          <p:cNvPr id="15" name="Connettore 1 14">
            <a:extLst>
              <a:ext uri="{FF2B5EF4-FFF2-40B4-BE49-F238E27FC236}">
                <a16:creationId xmlns:a16="http://schemas.microsoft.com/office/drawing/2014/main" id="{2BB7A77C-C779-8558-15AB-8748D647F455}"/>
              </a:ext>
            </a:extLst>
          </p:cNvPr>
          <p:cNvCxnSpPr>
            <a:cxnSpLocks/>
          </p:cNvCxnSpPr>
          <p:nvPr/>
        </p:nvCxnSpPr>
        <p:spPr>
          <a:xfrm>
            <a:off x="3416300" y="1194442"/>
            <a:ext cx="0" cy="1799583"/>
          </a:xfrm>
          <a:prstGeom prst="line">
            <a:avLst/>
          </a:prstGeom>
          <a:ln>
            <a:solidFill>
              <a:srgbClr val="005714"/>
            </a:solidFill>
          </a:ln>
        </p:spPr>
        <p:style>
          <a:lnRef idx="1">
            <a:schemeClr val="accent1"/>
          </a:lnRef>
          <a:fillRef idx="0">
            <a:schemeClr val="accent1"/>
          </a:fillRef>
          <a:effectRef idx="0">
            <a:schemeClr val="accent1"/>
          </a:effectRef>
          <a:fontRef idx="minor">
            <a:schemeClr val="tx1"/>
          </a:fontRef>
        </p:style>
      </p:cxnSp>
      <p:sp>
        <p:nvSpPr>
          <p:cNvPr id="3" name="object 14">
            <a:extLst>
              <a:ext uri="{FF2B5EF4-FFF2-40B4-BE49-F238E27FC236}">
                <a16:creationId xmlns:a16="http://schemas.microsoft.com/office/drawing/2014/main" id="{4803ACCC-1634-9891-2316-BA87F98F23DA}"/>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71850166"/>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2456-564F-13C1-D028-572D26925F3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B23E25F-961B-E741-DACA-1ACD932EFFED}"/>
              </a:ext>
            </a:extLst>
          </p:cNvPr>
          <p:cNvSpPr txBox="1"/>
          <p:nvPr/>
        </p:nvSpPr>
        <p:spPr>
          <a:xfrm>
            <a:off x="95300" y="70025"/>
            <a:ext cx="5073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dirty="0">
                <a:solidFill>
                  <a:srgbClr val="005714"/>
                </a:solidFill>
                <a:latin typeface="Arial"/>
                <a:cs typeface="Arial"/>
              </a:rPr>
              <a:t>2.1 </a:t>
            </a:r>
            <a:r>
              <a:rPr lang="it-IT" sz="1400" b="1" spc="-5" dirty="0" err="1">
                <a:solidFill>
                  <a:srgbClr val="005714"/>
                </a:solidFill>
                <a:latin typeface="Arial"/>
                <a:cs typeface="Arial"/>
              </a:rPr>
              <a:t>Results</a:t>
            </a:r>
            <a:endParaRPr sz="1400" dirty="0">
              <a:latin typeface="Arial"/>
              <a:cs typeface="Arial"/>
            </a:endParaRPr>
          </a:p>
        </p:txBody>
      </p:sp>
      <p:sp>
        <p:nvSpPr>
          <p:cNvPr id="4" name="object 4">
            <a:extLst>
              <a:ext uri="{FF2B5EF4-FFF2-40B4-BE49-F238E27FC236}">
                <a16:creationId xmlns:a16="http://schemas.microsoft.com/office/drawing/2014/main" id="{CDDC5838-ECB7-582C-3A29-2B8BDA31B705}"/>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AA6C49C0-A328-9590-593D-D546C6853424}"/>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C7EFBFA0-8DB4-BF03-F5EC-AED011F8DBD8}"/>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9CE0B1EC-9916-A7D4-D8BE-347A3B27392E}"/>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6025A302-E1F6-EB2A-8191-95ED84C7F12F}"/>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3C69F1AC-1827-159E-4C25-286ECCCC1619}"/>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FB5571DE-11A2-4056-469C-02085DAEB323}"/>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5A191FB3-83AD-BEC2-6B86-C2B215115E5A}"/>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7F0ABF6C-E324-63C5-2C9C-3B83064330A0}"/>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69B12CBC-33FB-1DC8-A08F-8C91424356BA}"/>
              </a:ext>
            </a:extLst>
          </p:cNvPr>
          <p:cNvSpPr txBox="1"/>
          <p:nvPr/>
        </p:nvSpPr>
        <p:spPr>
          <a:xfrm>
            <a:off x="5460015" y="3105972"/>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24</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8C378071-73FB-3CCE-3652-5D93196E1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3" name="object 6">
            <a:extLst>
              <a:ext uri="{FF2B5EF4-FFF2-40B4-BE49-F238E27FC236}">
                <a16:creationId xmlns:a16="http://schemas.microsoft.com/office/drawing/2014/main" id="{F43C0519-AD80-E155-DE57-D77756CDB08F}"/>
              </a:ext>
            </a:extLst>
          </p:cNvPr>
          <p:cNvSpPr txBox="1"/>
          <p:nvPr/>
        </p:nvSpPr>
        <p:spPr>
          <a:xfrm>
            <a:off x="140498" y="784225"/>
            <a:ext cx="5457788" cy="473848"/>
          </a:xfrm>
          <a:prstGeom prst="rect">
            <a:avLst/>
          </a:prstGeom>
        </p:spPr>
        <p:txBody>
          <a:bodyPr vert="horz" wrap="square" lIns="0" tIns="12065" rIns="0" bIns="0" rtlCol="0">
            <a:spAutoFit/>
          </a:bodyPr>
          <a:lstStyle/>
          <a:p>
            <a:pPr marL="12700">
              <a:lnSpc>
                <a:spcPct val="100000"/>
              </a:lnSpc>
              <a:spcBef>
                <a:spcPts val="95"/>
              </a:spcBef>
            </a:pPr>
            <a:r>
              <a:rPr lang="it-IT" sz="1000" b="0" i="0" u="none" strike="noStrike">
                <a:effectLst/>
                <a:latin typeface="Trebuchet MS" panose="020B0703020202090204" pitchFamily="34" charset="0"/>
              </a:rPr>
              <a:t>Some </a:t>
            </a:r>
            <a:r>
              <a:rPr lang="it-IT" sz="1000" b="0" i="0" u="none" strike="noStrike" err="1">
                <a:effectLst/>
                <a:latin typeface="Trebuchet MS" panose="020B0703020202090204" pitchFamily="34" charset="0"/>
              </a:rPr>
              <a:t>facial</a:t>
            </a:r>
            <a:r>
              <a:rPr lang="it-IT" sz="1000" b="0" i="0" u="none" strike="noStrike">
                <a:effectLst/>
                <a:latin typeface="Trebuchet MS" panose="020B0703020202090204" pitchFamily="34" charset="0"/>
              </a:rPr>
              <a:t> features like </a:t>
            </a:r>
            <a:r>
              <a:rPr lang="it-IT" sz="1000" b="0" i="0" u="none" strike="noStrike" err="1">
                <a:effectLst/>
                <a:latin typeface="Trebuchet MS" panose="020B0703020202090204" pitchFamily="34" charset="0"/>
              </a:rPr>
              <a:t>sunglasses</a:t>
            </a:r>
            <a:r>
              <a:rPr lang="it-IT" sz="1000" b="0" i="0" u="none" strike="noStrike">
                <a:effectLst/>
                <a:latin typeface="Trebuchet MS" panose="020B0703020202090204" pitchFamily="34" charset="0"/>
              </a:rPr>
              <a:t> or </a:t>
            </a:r>
            <a:r>
              <a:rPr lang="it-IT" sz="1000" b="0" i="0" u="none" strike="noStrike" err="1">
                <a:effectLst/>
                <a:latin typeface="Trebuchet MS" panose="020B0703020202090204" pitchFamily="34" charset="0"/>
              </a:rPr>
              <a:t>extreme</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expressions</a:t>
            </a:r>
            <a:r>
              <a:rPr lang="it-IT" sz="1000" b="0" i="0" u="none" strike="noStrike">
                <a:effectLst/>
                <a:latin typeface="Trebuchet MS" panose="020B0703020202090204" pitchFamily="34" charset="0"/>
              </a:rPr>
              <a:t> can lead the model to </a:t>
            </a:r>
            <a:r>
              <a:rPr lang="it-IT" sz="1000" b="0" i="0" u="none" strike="noStrike" err="1">
                <a:effectLst/>
                <a:latin typeface="Trebuchet MS" panose="020B0703020202090204" pitchFamily="34" charset="0"/>
              </a:rPr>
              <a:t>misinterpret</a:t>
            </a:r>
            <a:r>
              <a:rPr lang="it-IT" sz="1000" b="0" i="0" u="none" strike="noStrike">
                <a:effectLst/>
                <a:latin typeface="Trebuchet MS" panose="020B0703020202090204" pitchFamily="34" charset="0"/>
              </a:rPr>
              <a:t> the </a:t>
            </a:r>
            <a:r>
              <a:rPr lang="it-IT" sz="1000" b="0" i="0" u="none" strike="noStrike" err="1">
                <a:effectLst/>
                <a:latin typeface="Trebuchet MS" panose="020B0703020202090204" pitchFamily="34" charset="0"/>
              </a:rPr>
              <a:t>emotions</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Additionally</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children</a:t>
            </a:r>
            <a:r>
              <a:rPr lang="it-IT" sz="1000" b="0" i="0" u="none" strike="noStrike">
                <a:effectLst/>
                <a:latin typeface="Trebuchet MS" panose="020B0703020202090204" pitchFamily="34" charset="0"/>
              </a:rPr>
              <a:t> are more </a:t>
            </a:r>
            <a:r>
              <a:rPr lang="it-IT" sz="1000" b="0" i="0" u="none" strike="noStrike" err="1">
                <a:effectLst/>
                <a:latin typeface="Trebuchet MS" panose="020B0703020202090204" pitchFamily="34" charset="0"/>
              </a:rPr>
              <a:t>likely</a:t>
            </a:r>
            <a:r>
              <a:rPr lang="it-IT" sz="1000" b="0" i="0" u="none" strike="noStrike">
                <a:effectLst/>
                <a:latin typeface="Trebuchet MS" panose="020B0703020202090204" pitchFamily="34" charset="0"/>
              </a:rPr>
              <a:t> to be </a:t>
            </a:r>
            <a:r>
              <a:rPr lang="it-IT" sz="1000" b="0" i="0" u="none" strike="noStrike" err="1">
                <a:effectLst/>
                <a:latin typeface="Trebuchet MS" panose="020B0703020202090204" pitchFamily="34" charset="0"/>
              </a:rPr>
              <a:t>misclassified</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probably</a:t>
            </a:r>
            <a:r>
              <a:rPr lang="it-IT" sz="1000" b="0" i="0" u="none" strike="noStrike">
                <a:effectLst/>
                <a:latin typeface="Trebuchet MS" panose="020B0703020202090204" pitchFamily="34" charset="0"/>
              </a:rPr>
              <a:t> due to </a:t>
            </a:r>
            <a:r>
              <a:rPr lang="it-IT" sz="1000" b="0" i="0" u="none" strike="noStrike" err="1">
                <a:effectLst/>
                <a:latin typeface="Trebuchet MS" panose="020B0703020202090204" pitchFamily="34" charset="0"/>
              </a:rPr>
              <a:t>their</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different</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facial</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proportions</a:t>
            </a:r>
            <a:r>
              <a:rPr lang="it-IT" sz="1000" b="0" i="0" u="none" strike="noStrike">
                <a:effectLst/>
                <a:latin typeface="Trebuchet MS" panose="020B0703020202090204" pitchFamily="34" charset="0"/>
              </a:rPr>
              <a:t>.</a:t>
            </a:r>
            <a:endParaRPr lang="en-US" sz="1000" spc="-20">
              <a:latin typeface="Trebuchet MS" panose="020B0703020202090204" pitchFamily="34" charset="0"/>
              <a:cs typeface="Trebuchet MS"/>
            </a:endParaRPr>
          </a:p>
        </p:txBody>
      </p:sp>
      <p:pic>
        <p:nvPicPr>
          <p:cNvPr id="6" name="Immagine 5" descr="Immagine che contiene sorriso, persona, Viso umano, ciglio&#10;&#10;Descrizione generata automaticamente">
            <a:extLst>
              <a:ext uri="{FF2B5EF4-FFF2-40B4-BE49-F238E27FC236}">
                <a16:creationId xmlns:a16="http://schemas.microsoft.com/office/drawing/2014/main" id="{6C0E7359-4D46-F268-8FD4-CE66C31E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87" y="1376573"/>
            <a:ext cx="1144743" cy="1166400"/>
          </a:xfrm>
          <a:prstGeom prst="rect">
            <a:avLst/>
          </a:prstGeom>
        </p:spPr>
      </p:pic>
      <p:pic>
        <p:nvPicPr>
          <p:cNvPr id="20" name="Immagine 19" descr="Immagine che contiene ciglio, Ombretto, rossetto, Cosmetici&#10;&#10;Descrizione generata automaticamente">
            <a:extLst>
              <a:ext uri="{FF2B5EF4-FFF2-40B4-BE49-F238E27FC236}">
                <a16:creationId xmlns:a16="http://schemas.microsoft.com/office/drawing/2014/main" id="{8F855FBC-D994-4A1C-6305-586CFFE9A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711" y="1379967"/>
            <a:ext cx="1210190" cy="1157857"/>
          </a:xfrm>
          <a:prstGeom prst="rect">
            <a:avLst/>
          </a:prstGeom>
        </p:spPr>
      </p:pic>
      <p:pic>
        <p:nvPicPr>
          <p:cNvPr id="23" name="Immagine 22" descr="Immagine che contiene Selfie, persona, Viso umano, occhiali&#10;&#10;Descrizione generata automaticamente">
            <a:extLst>
              <a:ext uri="{FF2B5EF4-FFF2-40B4-BE49-F238E27FC236}">
                <a16:creationId xmlns:a16="http://schemas.microsoft.com/office/drawing/2014/main" id="{D1BBD9BB-1505-7817-D04C-FE6C2D1567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0282" y="1379966"/>
            <a:ext cx="1158131" cy="1158131"/>
          </a:xfrm>
          <a:prstGeom prst="rect">
            <a:avLst/>
          </a:prstGeom>
        </p:spPr>
      </p:pic>
      <p:pic>
        <p:nvPicPr>
          <p:cNvPr id="26" name="Immagine 25" descr="Immagine che contiene Viso umano, bambino, sorriso, persona&#10;&#10;Descrizione generata automaticamente">
            <a:extLst>
              <a:ext uri="{FF2B5EF4-FFF2-40B4-BE49-F238E27FC236}">
                <a16:creationId xmlns:a16="http://schemas.microsoft.com/office/drawing/2014/main" id="{010740CB-A3AC-85D3-7D22-F5637B000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794" y="1376573"/>
            <a:ext cx="1158130" cy="1161251"/>
          </a:xfrm>
          <a:prstGeom prst="rect">
            <a:avLst/>
          </a:prstGeom>
        </p:spPr>
      </p:pic>
      <p:sp>
        <p:nvSpPr>
          <p:cNvPr id="27" name="object 6">
            <a:extLst>
              <a:ext uri="{FF2B5EF4-FFF2-40B4-BE49-F238E27FC236}">
                <a16:creationId xmlns:a16="http://schemas.microsoft.com/office/drawing/2014/main" id="{AFBF58C1-1860-92F2-9355-4B6CC3DAD52E}"/>
              </a:ext>
            </a:extLst>
          </p:cNvPr>
          <p:cNvSpPr txBox="1"/>
          <p:nvPr/>
        </p:nvSpPr>
        <p:spPr>
          <a:xfrm>
            <a:off x="368587" y="2574394"/>
            <a:ext cx="831671" cy="332783"/>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Gt: Sad</a:t>
            </a:r>
          </a:p>
          <a:p>
            <a:pPr marL="12700">
              <a:lnSpc>
                <a:spcPct val="100000"/>
              </a:lnSpc>
              <a:spcBef>
                <a:spcPts val="95"/>
              </a:spcBef>
            </a:pPr>
            <a:r>
              <a:rPr lang="en-US" sz="1000" spc="-20">
                <a:latin typeface="Trebuchet MS"/>
                <a:cs typeface="Trebuchet MS"/>
              </a:rPr>
              <a:t>Pred: Angry</a:t>
            </a:r>
          </a:p>
        </p:txBody>
      </p:sp>
      <p:sp>
        <p:nvSpPr>
          <p:cNvPr id="28" name="object 6">
            <a:extLst>
              <a:ext uri="{FF2B5EF4-FFF2-40B4-BE49-F238E27FC236}">
                <a16:creationId xmlns:a16="http://schemas.microsoft.com/office/drawing/2014/main" id="{A6B56521-D748-B374-AC72-7E74D479334E}"/>
              </a:ext>
            </a:extLst>
          </p:cNvPr>
          <p:cNvSpPr txBox="1"/>
          <p:nvPr/>
        </p:nvSpPr>
        <p:spPr>
          <a:xfrm>
            <a:off x="1624162" y="2574393"/>
            <a:ext cx="831671" cy="332783"/>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Gt: Neutral</a:t>
            </a:r>
          </a:p>
          <a:p>
            <a:pPr marL="12700">
              <a:lnSpc>
                <a:spcPct val="100000"/>
              </a:lnSpc>
              <a:spcBef>
                <a:spcPts val="95"/>
              </a:spcBef>
            </a:pPr>
            <a:r>
              <a:rPr lang="en-US" sz="1000" spc="-20">
                <a:latin typeface="Trebuchet MS"/>
                <a:cs typeface="Trebuchet MS"/>
              </a:rPr>
              <a:t>Pred: Angry</a:t>
            </a:r>
          </a:p>
        </p:txBody>
      </p:sp>
      <p:sp>
        <p:nvSpPr>
          <p:cNvPr id="29" name="object 6">
            <a:extLst>
              <a:ext uri="{FF2B5EF4-FFF2-40B4-BE49-F238E27FC236}">
                <a16:creationId xmlns:a16="http://schemas.microsoft.com/office/drawing/2014/main" id="{5E023652-74C8-C209-004D-54B0F9562905}"/>
              </a:ext>
            </a:extLst>
          </p:cNvPr>
          <p:cNvSpPr txBox="1"/>
          <p:nvPr/>
        </p:nvSpPr>
        <p:spPr>
          <a:xfrm>
            <a:off x="2950282" y="2574393"/>
            <a:ext cx="831671" cy="332783"/>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Gt: Neutral</a:t>
            </a:r>
          </a:p>
          <a:p>
            <a:pPr marL="12700">
              <a:lnSpc>
                <a:spcPct val="100000"/>
              </a:lnSpc>
              <a:spcBef>
                <a:spcPts val="95"/>
              </a:spcBef>
            </a:pPr>
            <a:r>
              <a:rPr lang="en-US" sz="1000" spc="-20">
                <a:latin typeface="Trebuchet MS"/>
                <a:cs typeface="Trebuchet MS"/>
              </a:rPr>
              <a:t>Pred: Happy</a:t>
            </a:r>
          </a:p>
        </p:txBody>
      </p:sp>
      <p:sp>
        <p:nvSpPr>
          <p:cNvPr id="30" name="object 6">
            <a:extLst>
              <a:ext uri="{FF2B5EF4-FFF2-40B4-BE49-F238E27FC236}">
                <a16:creationId xmlns:a16="http://schemas.microsoft.com/office/drawing/2014/main" id="{456E821B-B133-7BFC-8C85-2C81BB2CBE52}"/>
              </a:ext>
            </a:extLst>
          </p:cNvPr>
          <p:cNvSpPr txBox="1"/>
          <p:nvPr/>
        </p:nvSpPr>
        <p:spPr>
          <a:xfrm>
            <a:off x="4221794" y="2574393"/>
            <a:ext cx="831671" cy="332783"/>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Gt: Happy</a:t>
            </a:r>
          </a:p>
          <a:p>
            <a:pPr marL="12700">
              <a:lnSpc>
                <a:spcPct val="100000"/>
              </a:lnSpc>
              <a:spcBef>
                <a:spcPts val="95"/>
              </a:spcBef>
            </a:pPr>
            <a:r>
              <a:rPr lang="en-US" sz="1000" spc="-20">
                <a:latin typeface="Trebuchet MS"/>
                <a:cs typeface="Trebuchet MS"/>
              </a:rPr>
              <a:t>Pred: Angry</a:t>
            </a:r>
          </a:p>
        </p:txBody>
      </p:sp>
      <p:cxnSp>
        <p:nvCxnSpPr>
          <p:cNvPr id="31" name="Connettore 1 30">
            <a:extLst>
              <a:ext uri="{FF2B5EF4-FFF2-40B4-BE49-F238E27FC236}">
                <a16:creationId xmlns:a16="http://schemas.microsoft.com/office/drawing/2014/main" id="{2B774A3C-5BB9-4731-7A25-7A66AE2ED4FF}"/>
              </a:ext>
            </a:extLst>
          </p:cNvPr>
          <p:cNvCxnSpPr>
            <a:cxnSpLocks/>
          </p:cNvCxnSpPr>
          <p:nvPr/>
        </p:nvCxnSpPr>
        <p:spPr>
          <a:xfrm>
            <a:off x="368587" y="2550490"/>
            <a:ext cx="0" cy="380588"/>
          </a:xfrm>
          <a:prstGeom prst="line">
            <a:avLst/>
          </a:prstGeom>
          <a:ln>
            <a:solidFill>
              <a:srgbClr val="005714"/>
            </a:solidFill>
          </a:ln>
        </p:spPr>
        <p:style>
          <a:lnRef idx="1">
            <a:schemeClr val="accent1"/>
          </a:lnRef>
          <a:fillRef idx="0">
            <a:schemeClr val="accent1"/>
          </a:fillRef>
          <a:effectRef idx="0">
            <a:schemeClr val="accent1"/>
          </a:effectRef>
          <a:fontRef idx="minor">
            <a:schemeClr val="tx1"/>
          </a:fontRef>
        </p:style>
      </p:cxnSp>
      <p:cxnSp>
        <p:nvCxnSpPr>
          <p:cNvPr id="34" name="Connettore 1 33">
            <a:extLst>
              <a:ext uri="{FF2B5EF4-FFF2-40B4-BE49-F238E27FC236}">
                <a16:creationId xmlns:a16="http://schemas.microsoft.com/office/drawing/2014/main" id="{02708262-9C3C-B306-0C2F-EF9A4C273AB0}"/>
              </a:ext>
            </a:extLst>
          </p:cNvPr>
          <p:cNvCxnSpPr>
            <a:cxnSpLocks/>
          </p:cNvCxnSpPr>
          <p:nvPr/>
        </p:nvCxnSpPr>
        <p:spPr>
          <a:xfrm>
            <a:off x="1624162" y="2555823"/>
            <a:ext cx="0" cy="380588"/>
          </a:xfrm>
          <a:prstGeom prst="line">
            <a:avLst/>
          </a:prstGeom>
          <a:ln>
            <a:solidFill>
              <a:srgbClr val="005714"/>
            </a:solidFill>
          </a:ln>
        </p:spPr>
        <p:style>
          <a:lnRef idx="1">
            <a:schemeClr val="accent1"/>
          </a:lnRef>
          <a:fillRef idx="0">
            <a:schemeClr val="accent1"/>
          </a:fillRef>
          <a:effectRef idx="0">
            <a:schemeClr val="accent1"/>
          </a:effectRef>
          <a:fontRef idx="minor">
            <a:schemeClr val="tx1"/>
          </a:fontRef>
        </p:style>
      </p:cxnSp>
      <p:cxnSp>
        <p:nvCxnSpPr>
          <p:cNvPr id="35" name="Connettore 1 34">
            <a:extLst>
              <a:ext uri="{FF2B5EF4-FFF2-40B4-BE49-F238E27FC236}">
                <a16:creationId xmlns:a16="http://schemas.microsoft.com/office/drawing/2014/main" id="{DD59F7D5-6877-1345-DA13-BA3EA8294319}"/>
              </a:ext>
            </a:extLst>
          </p:cNvPr>
          <p:cNvCxnSpPr>
            <a:cxnSpLocks/>
          </p:cNvCxnSpPr>
          <p:nvPr/>
        </p:nvCxnSpPr>
        <p:spPr>
          <a:xfrm>
            <a:off x="2950282" y="2550490"/>
            <a:ext cx="0" cy="380588"/>
          </a:xfrm>
          <a:prstGeom prst="line">
            <a:avLst/>
          </a:prstGeom>
          <a:ln>
            <a:solidFill>
              <a:srgbClr val="005714"/>
            </a:solidFill>
          </a:ln>
        </p:spPr>
        <p:style>
          <a:lnRef idx="1">
            <a:schemeClr val="accent1"/>
          </a:lnRef>
          <a:fillRef idx="0">
            <a:schemeClr val="accent1"/>
          </a:fillRef>
          <a:effectRef idx="0">
            <a:schemeClr val="accent1"/>
          </a:effectRef>
          <a:fontRef idx="minor">
            <a:schemeClr val="tx1"/>
          </a:fontRef>
        </p:style>
      </p:cxnSp>
      <p:cxnSp>
        <p:nvCxnSpPr>
          <p:cNvPr id="36" name="Connettore 1 35">
            <a:extLst>
              <a:ext uri="{FF2B5EF4-FFF2-40B4-BE49-F238E27FC236}">
                <a16:creationId xmlns:a16="http://schemas.microsoft.com/office/drawing/2014/main" id="{B28C27DA-689F-7F78-1AEE-C14819B52C90}"/>
              </a:ext>
            </a:extLst>
          </p:cNvPr>
          <p:cNvCxnSpPr>
            <a:cxnSpLocks/>
          </p:cNvCxnSpPr>
          <p:nvPr/>
        </p:nvCxnSpPr>
        <p:spPr>
          <a:xfrm>
            <a:off x="4226171" y="2550490"/>
            <a:ext cx="0" cy="380588"/>
          </a:xfrm>
          <a:prstGeom prst="line">
            <a:avLst/>
          </a:prstGeom>
          <a:ln>
            <a:solidFill>
              <a:srgbClr val="005714"/>
            </a:solidFill>
          </a:ln>
        </p:spPr>
        <p:style>
          <a:lnRef idx="1">
            <a:schemeClr val="accent1"/>
          </a:lnRef>
          <a:fillRef idx="0">
            <a:schemeClr val="accent1"/>
          </a:fillRef>
          <a:effectRef idx="0">
            <a:schemeClr val="accent1"/>
          </a:effectRef>
          <a:fontRef idx="minor">
            <a:schemeClr val="tx1"/>
          </a:fontRef>
        </p:style>
      </p:cxnSp>
      <p:sp>
        <p:nvSpPr>
          <p:cNvPr id="5" name="object 14">
            <a:extLst>
              <a:ext uri="{FF2B5EF4-FFF2-40B4-BE49-F238E27FC236}">
                <a16:creationId xmlns:a16="http://schemas.microsoft.com/office/drawing/2014/main" id="{74E54E9A-9F5C-4466-5F0C-9A99D7CB0438}"/>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3478572019"/>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72C0E-D798-D7E6-AF78-C198C123F29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55CA0C3-A5FA-59FA-1246-F04400E4CC4B}"/>
              </a:ext>
            </a:extLst>
          </p:cNvPr>
          <p:cNvSpPr txBox="1"/>
          <p:nvPr/>
        </p:nvSpPr>
        <p:spPr>
          <a:xfrm>
            <a:off x="95300" y="70025"/>
            <a:ext cx="2254200" cy="461024"/>
          </a:xfrm>
          <a:prstGeom prst="rect">
            <a:avLst/>
          </a:prstGeom>
        </p:spPr>
        <p:txBody>
          <a:bodyPr vert="horz" wrap="square" lIns="0" tIns="17145" rIns="0" bIns="0" rtlCol="0">
            <a:spAutoFit/>
          </a:bodyPr>
          <a:lstStyle/>
          <a:p>
            <a:pPr marL="12700">
              <a:spcBef>
                <a:spcPts val="135"/>
              </a:spcBef>
            </a:pPr>
            <a:r>
              <a:rPr lang="it-IT" sz="1400" b="1" spc="-5" dirty="0" err="1">
                <a:solidFill>
                  <a:srgbClr val="005714"/>
                </a:solidFill>
                <a:latin typeface="Arial"/>
                <a:cs typeface="Arial"/>
              </a:rPr>
              <a:t>Outline</a:t>
            </a:r>
            <a:r>
              <a:rPr lang="it-IT" sz="1400" b="1" spc="-5" dirty="0">
                <a:solidFill>
                  <a:srgbClr val="005714"/>
                </a:solidFill>
                <a:latin typeface="Arial"/>
                <a:cs typeface="Arial"/>
              </a:rPr>
              <a:t>: </a:t>
            </a:r>
            <a:r>
              <a:rPr lang="it-IT" sz="1400" b="1" spc="-5" dirty="0" err="1">
                <a:solidFill>
                  <a:srgbClr val="005714"/>
                </a:solidFill>
                <a:latin typeface="Arial"/>
                <a:cs typeface="Arial"/>
              </a:rPr>
              <a:t>StarGAN</a:t>
            </a:r>
            <a:r>
              <a:rPr lang="it-IT" sz="1400" b="1" spc="-5" dirty="0">
                <a:solidFill>
                  <a:srgbClr val="005714"/>
                </a:solidFill>
                <a:latin typeface="Arial"/>
                <a:cs typeface="Arial"/>
              </a:rPr>
              <a:t> Model</a:t>
            </a:r>
            <a:endParaRPr lang="it-IT" sz="1400" dirty="0">
              <a:latin typeface="Arial"/>
              <a:cs typeface="Arial"/>
            </a:endParaRPr>
          </a:p>
          <a:p>
            <a:pPr marL="12700">
              <a:lnSpc>
                <a:spcPct val="100000"/>
              </a:lnSpc>
              <a:spcBef>
                <a:spcPts val="135"/>
              </a:spcBef>
            </a:pPr>
            <a:endParaRPr sz="1400" dirty="0">
              <a:latin typeface="Arial"/>
              <a:cs typeface="Arial"/>
            </a:endParaRPr>
          </a:p>
        </p:txBody>
      </p:sp>
      <p:sp>
        <p:nvSpPr>
          <p:cNvPr id="4" name="object 4">
            <a:extLst>
              <a:ext uri="{FF2B5EF4-FFF2-40B4-BE49-F238E27FC236}">
                <a16:creationId xmlns:a16="http://schemas.microsoft.com/office/drawing/2014/main" id="{56793967-7B12-954A-8DBD-3C850F215314}"/>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sp>
        <p:nvSpPr>
          <p:cNvPr id="6" name="object 6">
            <a:extLst>
              <a:ext uri="{FF2B5EF4-FFF2-40B4-BE49-F238E27FC236}">
                <a16:creationId xmlns:a16="http://schemas.microsoft.com/office/drawing/2014/main" id="{A3A2BE2D-E90A-9051-7026-B859F3045E64}"/>
              </a:ext>
            </a:extLst>
          </p:cNvPr>
          <p:cNvSpPr txBox="1"/>
          <p:nvPr/>
        </p:nvSpPr>
        <p:spPr>
          <a:xfrm>
            <a:off x="414476" y="1333403"/>
            <a:ext cx="2697024" cy="948337"/>
          </a:xfrm>
          <a:prstGeom prst="rect">
            <a:avLst/>
          </a:prstGeom>
        </p:spPr>
        <p:txBody>
          <a:bodyPr vert="horz" wrap="square" lIns="0" tIns="12065" rIns="0" bIns="0" rtlCol="0">
            <a:spAutoFit/>
          </a:bodyPr>
          <a:lstStyle/>
          <a:p>
            <a:pPr marL="167005" indent="-154940">
              <a:lnSpc>
                <a:spcPts val="1200"/>
              </a:lnSpc>
              <a:spcBef>
                <a:spcPts val="95"/>
              </a:spcBef>
              <a:buFontTx/>
              <a:buAutoNum type="arabicPeriod"/>
              <a:tabLst>
                <a:tab pos="167640" algn="l"/>
              </a:tabLst>
            </a:pPr>
            <a:r>
              <a:rPr lang="en-US" sz="1000" b="1" spc="-65" dirty="0">
                <a:solidFill>
                  <a:srgbClr val="B2CDB9"/>
                </a:solidFill>
                <a:latin typeface="Arial"/>
                <a:cs typeface="Arial"/>
              </a:rPr>
              <a:t>Mono-Dimensional Signal Processing</a:t>
            </a:r>
          </a:p>
          <a:p>
            <a:pPr marL="167005" indent="-154940">
              <a:lnSpc>
                <a:spcPts val="1200"/>
              </a:lnSpc>
              <a:spcBef>
                <a:spcPts val="95"/>
              </a:spcBef>
              <a:buAutoNum type="arabicPeriod"/>
              <a:tabLst>
                <a:tab pos="167640" algn="l"/>
              </a:tabLst>
            </a:pPr>
            <a:r>
              <a:rPr lang="en-US" sz="1000" b="1" spc="-65" dirty="0">
                <a:solidFill>
                  <a:srgbClr val="B2CDB9"/>
                </a:solidFill>
                <a:latin typeface="Arial"/>
                <a:cs typeface="Arial"/>
              </a:rPr>
              <a:t>Bi-Dimensional Signal Processing</a:t>
            </a:r>
          </a:p>
          <a:p>
            <a:pPr marL="167005" indent="-154940">
              <a:lnSpc>
                <a:spcPts val="1200"/>
              </a:lnSpc>
              <a:spcBef>
                <a:spcPts val="95"/>
              </a:spcBef>
              <a:buAutoNum type="arabicPeriod"/>
              <a:tabLst>
                <a:tab pos="167640" algn="l"/>
              </a:tabLst>
            </a:pPr>
            <a:r>
              <a:rPr lang="en-US" sz="1000" b="1" spc="-65" dirty="0" err="1">
                <a:solidFill>
                  <a:srgbClr val="005714"/>
                </a:solidFill>
                <a:latin typeface="Arial"/>
                <a:cs typeface="Arial"/>
              </a:rPr>
              <a:t>StarGAN</a:t>
            </a:r>
            <a:r>
              <a:rPr lang="en-US" sz="1000" b="1" spc="-65" dirty="0">
                <a:solidFill>
                  <a:srgbClr val="005714"/>
                </a:solidFill>
                <a:latin typeface="Arial"/>
                <a:cs typeface="Arial"/>
              </a:rPr>
              <a:t> Model</a:t>
            </a:r>
          </a:p>
          <a:p>
            <a:pPr marL="360045" lvl="1" indent="-236854">
              <a:lnSpc>
                <a:spcPts val="1080"/>
              </a:lnSpc>
              <a:buAutoNum type="arabicPeriod"/>
              <a:tabLst>
                <a:tab pos="360680" algn="l"/>
              </a:tabLst>
            </a:pPr>
            <a:r>
              <a:rPr lang="en-US" sz="1000" b="1" spc="-45" dirty="0">
                <a:latin typeface="Arial"/>
                <a:cs typeface="Arial"/>
              </a:rPr>
              <a:t>From </a:t>
            </a:r>
            <a:r>
              <a:rPr lang="en-US" sz="1000" b="1" spc="-45" dirty="0" err="1">
                <a:latin typeface="Arial"/>
                <a:cs typeface="Arial"/>
              </a:rPr>
              <a:t>CycleGAN</a:t>
            </a:r>
            <a:r>
              <a:rPr lang="en-US" sz="1000" b="1" spc="-45" dirty="0">
                <a:latin typeface="Arial"/>
                <a:cs typeface="Arial"/>
              </a:rPr>
              <a:t> to </a:t>
            </a:r>
            <a:r>
              <a:rPr lang="en-US" sz="1000" b="1" spc="-45" dirty="0" err="1">
                <a:latin typeface="Arial"/>
                <a:cs typeface="Arial"/>
              </a:rPr>
              <a:t>StarGAN</a:t>
            </a:r>
            <a:endParaRPr lang="en-US" sz="1000" dirty="0">
              <a:latin typeface="Arial"/>
              <a:cs typeface="Arial"/>
            </a:endParaRPr>
          </a:p>
          <a:p>
            <a:pPr marL="360045" lvl="1" indent="-236854">
              <a:lnSpc>
                <a:spcPct val="100000"/>
              </a:lnSpc>
              <a:spcBef>
                <a:spcPts val="15"/>
              </a:spcBef>
              <a:buAutoNum type="arabicPeriod"/>
              <a:tabLst>
                <a:tab pos="360680" algn="l"/>
              </a:tabLst>
            </a:pPr>
            <a:r>
              <a:rPr lang="en-US" sz="1000" b="1" spc="-30" dirty="0">
                <a:latin typeface="Arial"/>
                <a:cs typeface="Arial"/>
              </a:rPr>
              <a:t>Training</a:t>
            </a:r>
          </a:p>
          <a:p>
            <a:pPr marL="360045" lvl="1" indent="-236854">
              <a:lnSpc>
                <a:spcPct val="100000"/>
              </a:lnSpc>
              <a:spcBef>
                <a:spcPts val="15"/>
              </a:spcBef>
              <a:buAutoNum type="arabicPeriod"/>
              <a:tabLst>
                <a:tab pos="360680" algn="l"/>
              </a:tabLst>
            </a:pPr>
            <a:r>
              <a:rPr lang="en-US" sz="1000" b="1" spc="-30" dirty="0">
                <a:latin typeface="Arial"/>
                <a:cs typeface="Arial"/>
              </a:rPr>
              <a:t>Results</a:t>
            </a:r>
          </a:p>
        </p:txBody>
      </p:sp>
      <p:grpSp>
        <p:nvGrpSpPr>
          <p:cNvPr id="7" name="object 7">
            <a:extLst>
              <a:ext uri="{FF2B5EF4-FFF2-40B4-BE49-F238E27FC236}">
                <a16:creationId xmlns:a16="http://schemas.microsoft.com/office/drawing/2014/main" id="{9096BE2A-3C3B-D045-E90E-13E7C0456558}"/>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2EF6D184-7EFD-AF43-6BFF-A94A49E1DFAD}"/>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BAB3E1A8-D1DE-4BC1-2BF7-278830F741F7}"/>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C1DBB548-74E7-B19F-7CD3-2F8A42EF97FC}"/>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8C42F886-16B4-F62C-1E04-13492113FC37}"/>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19EE5508-C0FF-7A6F-0B0A-E14E3A0AC7CA}"/>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5A9DCC56-6602-3899-DCD9-E5C61B271E9F}"/>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14DA5E90-B935-3E92-78FE-77BF3976E2E3}"/>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A8EDFB74-5892-6BC2-0B66-FFD40E468331}"/>
              </a:ext>
            </a:extLst>
          </p:cNvPr>
          <p:cNvSpPr txBox="1"/>
          <p:nvPr/>
        </p:nvSpPr>
        <p:spPr>
          <a:xfrm>
            <a:off x="5456313" y="3105972"/>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25</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17EB572A-80F1-9095-8780-C89C1A52B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3" name="object 14">
            <a:extLst>
              <a:ext uri="{FF2B5EF4-FFF2-40B4-BE49-F238E27FC236}">
                <a16:creationId xmlns:a16="http://schemas.microsoft.com/office/drawing/2014/main" id="{458E832A-1DA1-2F26-3CAE-34EEBF54EE5A}"/>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2631507021"/>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D480D-11A6-92CE-A589-B98199F77E5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87B4F6C-5159-BA4D-2EDD-F4FFC3505197}"/>
              </a:ext>
            </a:extLst>
          </p:cNvPr>
          <p:cNvSpPr txBox="1"/>
          <p:nvPr/>
        </p:nvSpPr>
        <p:spPr>
          <a:xfrm>
            <a:off x="95300" y="70025"/>
            <a:ext cx="3168600" cy="461024"/>
          </a:xfrm>
          <a:prstGeom prst="rect">
            <a:avLst/>
          </a:prstGeom>
        </p:spPr>
        <p:txBody>
          <a:bodyPr vert="horz" wrap="square" lIns="0" tIns="17145" rIns="0" bIns="0" rtlCol="0">
            <a:spAutoFit/>
          </a:bodyPr>
          <a:lstStyle/>
          <a:p>
            <a:pPr marL="12700">
              <a:spcBef>
                <a:spcPts val="135"/>
              </a:spcBef>
            </a:pPr>
            <a:r>
              <a:rPr lang="it-IT" sz="1400" b="1" spc="-5" dirty="0">
                <a:solidFill>
                  <a:srgbClr val="005714"/>
                </a:solidFill>
                <a:latin typeface="Arial"/>
                <a:cs typeface="Arial"/>
              </a:rPr>
              <a:t>3.1 </a:t>
            </a:r>
            <a:r>
              <a:rPr lang="en-US" sz="1400" b="1" spc="-45" dirty="0">
                <a:solidFill>
                  <a:srgbClr val="005714"/>
                </a:solidFill>
                <a:latin typeface="Arial"/>
                <a:cs typeface="Arial"/>
              </a:rPr>
              <a:t>From </a:t>
            </a:r>
            <a:r>
              <a:rPr lang="en-US" sz="1400" b="1" spc="-45" dirty="0" err="1">
                <a:solidFill>
                  <a:srgbClr val="005714"/>
                </a:solidFill>
                <a:latin typeface="Arial"/>
                <a:cs typeface="Arial"/>
              </a:rPr>
              <a:t>CycleGAN</a:t>
            </a:r>
            <a:r>
              <a:rPr lang="en-US" sz="1400" b="1" spc="-45" dirty="0">
                <a:solidFill>
                  <a:srgbClr val="005714"/>
                </a:solidFill>
                <a:latin typeface="Arial"/>
                <a:cs typeface="Arial"/>
              </a:rPr>
              <a:t> to </a:t>
            </a:r>
            <a:r>
              <a:rPr lang="en-US" sz="1400" b="1" spc="-45" dirty="0" err="1">
                <a:solidFill>
                  <a:srgbClr val="005714"/>
                </a:solidFill>
                <a:latin typeface="Arial"/>
                <a:cs typeface="Arial"/>
              </a:rPr>
              <a:t>StarGAN</a:t>
            </a:r>
            <a:endParaRPr lang="en-US" sz="1400" dirty="0">
              <a:solidFill>
                <a:srgbClr val="005714"/>
              </a:solidFill>
              <a:latin typeface="Arial"/>
              <a:cs typeface="Arial"/>
            </a:endParaRPr>
          </a:p>
          <a:p>
            <a:pPr marL="12700">
              <a:lnSpc>
                <a:spcPct val="100000"/>
              </a:lnSpc>
              <a:spcBef>
                <a:spcPts val="135"/>
              </a:spcBef>
            </a:pPr>
            <a:endParaRPr sz="1400" dirty="0">
              <a:latin typeface="Arial"/>
              <a:cs typeface="Arial"/>
            </a:endParaRPr>
          </a:p>
        </p:txBody>
      </p:sp>
      <p:sp>
        <p:nvSpPr>
          <p:cNvPr id="4" name="object 4">
            <a:extLst>
              <a:ext uri="{FF2B5EF4-FFF2-40B4-BE49-F238E27FC236}">
                <a16:creationId xmlns:a16="http://schemas.microsoft.com/office/drawing/2014/main" id="{C8A1DD61-745C-6D03-18F6-5EF953587A8B}"/>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DC3510D5-835A-63FD-02D8-13DEF018D439}"/>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9BD5B2CE-DDEE-E827-1A1F-D4D548B3D8CF}"/>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06CA7189-0223-F756-09E7-B68AEBC455C1}"/>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B17DB53B-111E-6176-C8A6-054CB24468C3}"/>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799B9E17-F1B7-9AA9-A49B-34F233A0199A}"/>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1750F6C8-B9A0-A842-4521-9384F95AEC70}"/>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E5D1AB3D-1D6B-C217-A203-58D48D6413B0}"/>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7C628C17-9FDC-7AB4-CBD9-4CC7851DB6C5}"/>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30AED23E-486A-7DA2-9766-9A8A60248553}"/>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26</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405D278E-F7B6-06F7-AC5D-01A5ED198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pic>
        <p:nvPicPr>
          <p:cNvPr id="31" name="Immagine 30" descr="Immagine che contiene diagramma, schermata&#10;&#10;Descrizione generata automaticamente">
            <a:extLst>
              <a:ext uri="{FF2B5EF4-FFF2-40B4-BE49-F238E27FC236}">
                <a16:creationId xmlns:a16="http://schemas.microsoft.com/office/drawing/2014/main" id="{7391DE57-B95D-7C7D-9281-984520DD2B54}"/>
              </a:ext>
            </a:extLst>
          </p:cNvPr>
          <p:cNvPicPr>
            <a:picLocks noChangeAspect="1"/>
          </p:cNvPicPr>
          <p:nvPr/>
        </p:nvPicPr>
        <p:blipFill rotWithShape="1">
          <a:blip r:embed="rId4">
            <a:extLst>
              <a:ext uri="{28A0092B-C50C-407E-A947-70E740481C1C}">
                <a14:useLocalDpi xmlns:a14="http://schemas.microsoft.com/office/drawing/2010/main" val="0"/>
              </a:ext>
            </a:extLst>
          </a:blip>
          <a:srcRect l="1873" b="5202"/>
          <a:stretch/>
        </p:blipFill>
        <p:spPr>
          <a:xfrm>
            <a:off x="2449867" y="1470025"/>
            <a:ext cx="3273123" cy="1555200"/>
          </a:xfrm>
          <a:prstGeom prst="rect">
            <a:avLst/>
          </a:prstGeom>
        </p:spPr>
      </p:pic>
      <p:sp>
        <p:nvSpPr>
          <p:cNvPr id="33" name="object 7">
            <a:extLst>
              <a:ext uri="{FF2B5EF4-FFF2-40B4-BE49-F238E27FC236}">
                <a16:creationId xmlns:a16="http://schemas.microsoft.com/office/drawing/2014/main" id="{6D8AEC40-AD1A-0E4F-3F53-499A8FB3464C}"/>
              </a:ext>
            </a:extLst>
          </p:cNvPr>
          <p:cNvSpPr/>
          <p:nvPr/>
        </p:nvSpPr>
        <p:spPr>
          <a:xfrm>
            <a:off x="139558" y="1505803"/>
            <a:ext cx="2275604"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34" name="object 9">
            <a:extLst>
              <a:ext uri="{FF2B5EF4-FFF2-40B4-BE49-F238E27FC236}">
                <a16:creationId xmlns:a16="http://schemas.microsoft.com/office/drawing/2014/main" id="{93C32DE3-7F8D-599D-204A-578B49F3355E}"/>
              </a:ext>
            </a:extLst>
          </p:cNvPr>
          <p:cNvGrpSpPr/>
          <p:nvPr/>
        </p:nvGrpSpPr>
        <p:grpSpPr>
          <a:xfrm>
            <a:off x="139559" y="1669025"/>
            <a:ext cx="2275634" cy="1276648"/>
            <a:chOff x="237197" y="1199184"/>
            <a:chExt cx="5285740" cy="226536"/>
          </a:xfrm>
        </p:grpSpPr>
        <p:pic>
          <p:nvPicPr>
            <p:cNvPr id="35" name="object 10">
              <a:extLst>
                <a:ext uri="{FF2B5EF4-FFF2-40B4-BE49-F238E27FC236}">
                  <a16:creationId xmlns:a16="http://schemas.microsoft.com/office/drawing/2014/main" id="{4E48B531-4BD7-ED7E-E326-DD96A75B0482}"/>
                </a:ext>
              </a:extLst>
            </p:cNvPr>
            <p:cNvPicPr/>
            <p:nvPr/>
          </p:nvPicPr>
          <p:blipFill>
            <a:blip r:embed="rId5" cstate="print"/>
            <a:stretch>
              <a:fillRect/>
            </a:stretch>
          </p:blipFill>
          <p:spPr>
            <a:xfrm>
              <a:off x="237197" y="1199184"/>
              <a:ext cx="5285667" cy="50609"/>
            </a:xfrm>
            <a:prstGeom prst="rect">
              <a:avLst/>
            </a:prstGeom>
          </p:spPr>
        </p:pic>
        <p:sp>
          <p:nvSpPr>
            <p:cNvPr id="36" name="object 12">
              <a:extLst>
                <a:ext uri="{FF2B5EF4-FFF2-40B4-BE49-F238E27FC236}">
                  <a16:creationId xmlns:a16="http://schemas.microsoft.com/office/drawing/2014/main" id="{6DAC1DF4-D93E-5F2D-1621-2A2A032B8EC3}"/>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37" name="object 6">
            <a:extLst>
              <a:ext uri="{FF2B5EF4-FFF2-40B4-BE49-F238E27FC236}">
                <a16:creationId xmlns:a16="http://schemas.microsoft.com/office/drawing/2014/main" id="{E6CE8AA5-FB50-770D-D9B8-E644347F5CED}"/>
              </a:ext>
            </a:extLst>
          </p:cNvPr>
          <p:cNvSpPr txBox="1"/>
          <p:nvPr/>
        </p:nvSpPr>
        <p:spPr>
          <a:xfrm>
            <a:off x="190360" y="1748622"/>
            <a:ext cx="2134947" cy="1089401"/>
          </a:xfrm>
          <a:prstGeom prst="rect">
            <a:avLst/>
          </a:prstGeom>
        </p:spPr>
        <p:txBody>
          <a:bodyPr vert="horz" wrap="square" lIns="0" tIns="12065" rIns="0" bIns="0" rtlCol="0">
            <a:spAutoFit/>
          </a:bodyPr>
          <a:lstStyle/>
          <a:p>
            <a:pPr marL="171450" indent="-171450">
              <a:buFont typeface="Arial" panose="020B0604020202020204" pitchFamily="34" charset="0"/>
              <a:buChar char="•"/>
            </a:pPr>
            <a:r>
              <a:rPr lang="it-IT" sz="1000" u="sng">
                <a:solidFill>
                  <a:srgbClr val="000000"/>
                </a:solidFill>
                <a:latin typeface="Trebuchet MS" panose="020B0703020202090204" pitchFamily="34" charset="0"/>
              </a:rPr>
              <a:t>1°</a:t>
            </a:r>
            <a:r>
              <a:rPr lang="it-IT" sz="1000" u="sng">
                <a:solidFill>
                  <a:srgbClr val="000000"/>
                </a:solidFill>
                <a:effectLst/>
                <a:latin typeface="Trebuchet MS" panose="020B0703020202090204" pitchFamily="34" charset="0"/>
              </a:rPr>
              <a:t>Generator</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translate</a:t>
            </a:r>
            <a:r>
              <a:rPr lang="it-IT" sz="1000">
                <a:solidFill>
                  <a:srgbClr val="000000"/>
                </a:solidFill>
                <a:effectLst/>
                <a:latin typeface="Trebuchet MS" panose="020B0703020202090204" pitchFamily="34" charset="0"/>
              </a:rPr>
              <a:t> the image</a:t>
            </a:r>
          </a:p>
          <a:p>
            <a:endParaRPr lang="it-IT" sz="1000">
              <a:solidFill>
                <a:srgbClr val="000000"/>
              </a:solidFill>
              <a:latin typeface="Trebuchet MS" panose="020B0703020202090204" pitchFamily="34" charset="0"/>
            </a:endParaRPr>
          </a:p>
          <a:p>
            <a:pPr marL="171450" indent="-171450">
              <a:buFont typeface="Arial" panose="020B0604020202020204" pitchFamily="34" charset="0"/>
              <a:buChar char="•"/>
            </a:pPr>
            <a:r>
              <a:rPr lang="it-IT" sz="1000">
                <a:solidFill>
                  <a:srgbClr val="000000"/>
                </a:solidFill>
                <a:effectLst/>
                <a:latin typeface="Trebuchet MS" panose="020B0703020202090204" pitchFamily="34" charset="0"/>
              </a:rPr>
              <a:t> </a:t>
            </a:r>
            <a:r>
              <a:rPr lang="it-IT" sz="1000" u="sng" err="1">
                <a:solidFill>
                  <a:srgbClr val="000000"/>
                </a:solidFill>
                <a:effectLst/>
                <a:latin typeface="Trebuchet MS" panose="020B0703020202090204" pitchFamily="34" charset="0"/>
              </a:rPr>
              <a:t>Discriminators</a:t>
            </a:r>
            <a:r>
              <a:rPr lang="it-IT" sz="1000">
                <a:solidFill>
                  <a:srgbClr val="000000"/>
                </a:solidFill>
                <a:latin typeface="Trebuchet MS" panose="020B0703020202090204" pitchFamily="34" charset="0"/>
              </a:rPr>
              <a:t>: </a:t>
            </a:r>
            <a:r>
              <a:rPr lang="it-IT" sz="1000" err="1">
                <a:solidFill>
                  <a:srgbClr val="000000"/>
                </a:solidFill>
                <a:effectLst/>
                <a:latin typeface="Trebuchet MS" panose="020B0703020202090204" pitchFamily="34" charset="0"/>
              </a:rPr>
              <a:t>real</a:t>
            </a:r>
            <a:r>
              <a:rPr lang="it-IT" sz="1000">
                <a:solidFill>
                  <a:srgbClr val="000000"/>
                </a:solidFill>
                <a:effectLst/>
                <a:latin typeface="Trebuchet MS" panose="020B0703020202090204" pitchFamily="34" charset="0"/>
              </a:rPr>
              <a:t> or fake </a:t>
            </a:r>
          </a:p>
          <a:p>
            <a:pPr marL="171450" indent="-171450">
              <a:buFont typeface="Arial" panose="020B0604020202020204" pitchFamily="34" charset="0"/>
              <a:buChar char="•"/>
            </a:pPr>
            <a:endParaRPr lang="it-IT" sz="1000">
              <a:solidFill>
                <a:srgbClr val="000000"/>
              </a:solidFill>
              <a:effectLst/>
              <a:latin typeface="Trebuchet MS" panose="020B0703020202090204" pitchFamily="34" charset="0"/>
            </a:endParaRPr>
          </a:p>
          <a:p>
            <a:pPr marL="171450" indent="-171450">
              <a:buFont typeface="Arial" panose="020B0604020202020204" pitchFamily="34" charset="0"/>
              <a:buChar char="•"/>
            </a:pPr>
            <a:r>
              <a:rPr lang="it-IT" sz="1000" u="sng">
                <a:solidFill>
                  <a:srgbClr val="000000"/>
                </a:solidFill>
                <a:latin typeface="Trebuchet MS" panose="020B0703020202090204" pitchFamily="34" charset="0"/>
              </a:rPr>
              <a:t>2°Generator</a:t>
            </a:r>
            <a:r>
              <a:rPr lang="it-IT" sz="1000">
                <a:solidFill>
                  <a:srgbClr val="000000"/>
                </a:solidFill>
                <a:latin typeface="Trebuchet MS" panose="020B0703020202090204" pitchFamily="34" charset="0"/>
              </a:rPr>
              <a:t>: </a:t>
            </a:r>
            <a:r>
              <a:rPr lang="it-IT" sz="1000" err="1">
                <a:solidFill>
                  <a:srgbClr val="000000"/>
                </a:solidFill>
                <a:effectLst/>
                <a:latin typeface="Trebuchet MS" panose="020B0703020202090204" pitchFamily="34" charset="0"/>
              </a:rPr>
              <a:t>translated</a:t>
            </a:r>
            <a:r>
              <a:rPr lang="it-IT" sz="1000">
                <a:solidFill>
                  <a:srgbClr val="000000"/>
                </a:solidFill>
                <a:effectLst/>
                <a:latin typeface="Trebuchet MS" panose="020B0703020202090204" pitchFamily="34" charset="0"/>
              </a:rPr>
              <a:t> image </a:t>
            </a:r>
            <a:r>
              <a:rPr lang="it-IT" sz="1000" err="1">
                <a:solidFill>
                  <a:srgbClr val="000000"/>
                </a:solidFill>
                <a:effectLst/>
                <a:latin typeface="Trebuchet MS" panose="020B0703020202090204" pitchFamily="34" charset="0"/>
              </a:rPr>
              <a:t>still</a:t>
            </a:r>
            <a:r>
              <a:rPr lang="it-IT" sz="1000">
                <a:solidFill>
                  <a:srgbClr val="000000"/>
                </a:solidFill>
                <a:effectLst/>
                <a:latin typeface="Trebuchet MS" panose="020B0703020202090204" pitchFamily="34" charset="0"/>
              </a:rPr>
              <a:t> looks like the </a:t>
            </a:r>
            <a:r>
              <a:rPr lang="it-IT" sz="1000" err="1">
                <a:solidFill>
                  <a:srgbClr val="000000"/>
                </a:solidFill>
                <a:effectLst/>
                <a:latin typeface="Trebuchet MS" panose="020B0703020202090204" pitchFamily="34" charset="0"/>
              </a:rPr>
              <a:t>original</a:t>
            </a:r>
            <a:r>
              <a:rPr lang="it-IT" sz="1000">
                <a:solidFill>
                  <a:srgbClr val="000000"/>
                </a:solidFill>
                <a:effectLst/>
                <a:latin typeface="Trebuchet MS" panose="020B0703020202090204" pitchFamily="34" charset="0"/>
              </a:rPr>
              <a:t> in some way.</a:t>
            </a:r>
          </a:p>
        </p:txBody>
      </p:sp>
      <p:sp>
        <p:nvSpPr>
          <p:cNvPr id="38" name="object 8">
            <a:extLst>
              <a:ext uri="{FF2B5EF4-FFF2-40B4-BE49-F238E27FC236}">
                <a16:creationId xmlns:a16="http://schemas.microsoft.com/office/drawing/2014/main" id="{28E29CDE-EF43-C478-949D-A8C8E2596802}"/>
              </a:ext>
            </a:extLst>
          </p:cNvPr>
          <p:cNvSpPr txBox="1"/>
          <p:nvPr/>
        </p:nvSpPr>
        <p:spPr>
          <a:xfrm>
            <a:off x="190360" y="1485765"/>
            <a:ext cx="1460034"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Cycle GAN</a:t>
            </a:r>
            <a:endParaRPr sz="1050">
              <a:latin typeface="Trebuchet MS"/>
              <a:cs typeface="Trebuchet MS"/>
            </a:endParaRPr>
          </a:p>
        </p:txBody>
      </p:sp>
      <p:sp>
        <p:nvSpPr>
          <p:cNvPr id="6" name="object 6">
            <a:extLst>
              <a:ext uri="{FF2B5EF4-FFF2-40B4-BE49-F238E27FC236}">
                <a16:creationId xmlns:a16="http://schemas.microsoft.com/office/drawing/2014/main" id="{02A6F341-D1DC-F01B-5314-B35460FA00DE}"/>
              </a:ext>
            </a:extLst>
          </p:cNvPr>
          <p:cNvSpPr txBox="1"/>
          <p:nvPr/>
        </p:nvSpPr>
        <p:spPr>
          <a:xfrm>
            <a:off x="139558" y="786183"/>
            <a:ext cx="5457788" cy="627736"/>
          </a:xfrm>
          <a:prstGeom prst="rect">
            <a:avLst/>
          </a:prstGeom>
        </p:spPr>
        <p:txBody>
          <a:bodyPr vert="horz" wrap="square" lIns="0" tIns="12065" rIns="0" bIns="0" rtlCol="0">
            <a:spAutoFit/>
          </a:bodyPr>
          <a:lstStyle/>
          <a:p>
            <a:r>
              <a:rPr lang="it-IT" sz="1000" err="1">
                <a:solidFill>
                  <a:srgbClr val="000000"/>
                </a:solidFill>
                <a:effectLst/>
                <a:latin typeface="Trebuchet MS" panose="020B0703020202090204" pitchFamily="34" charset="0"/>
              </a:rPr>
              <a:t>GANs</a:t>
            </a:r>
            <a:r>
              <a:rPr lang="it-IT" sz="1000">
                <a:solidFill>
                  <a:srgbClr val="000000"/>
                </a:solidFill>
                <a:effectLst/>
                <a:latin typeface="Trebuchet MS" panose="020B0703020202090204" pitchFamily="34" charset="0"/>
              </a:rPr>
              <a:t> can be </a:t>
            </a:r>
            <a:r>
              <a:rPr lang="it-IT" sz="1000" err="1">
                <a:solidFill>
                  <a:srgbClr val="000000"/>
                </a:solidFill>
                <a:effectLst/>
                <a:latin typeface="Trebuchet MS" panose="020B0703020202090204" pitchFamily="34" charset="0"/>
              </a:rPr>
              <a:t>applied</a:t>
            </a:r>
            <a:r>
              <a:rPr lang="it-IT" sz="1000">
                <a:solidFill>
                  <a:srgbClr val="000000"/>
                </a:solidFill>
                <a:effectLst/>
                <a:latin typeface="Trebuchet MS" panose="020B0703020202090204" pitchFamily="34" charset="0"/>
              </a:rPr>
              <a:t> to the </a:t>
            </a:r>
            <a:r>
              <a:rPr lang="it-IT" sz="1000" err="1">
                <a:solidFill>
                  <a:srgbClr val="000000"/>
                </a:solidFill>
                <a:effectLst/>
                <a:latin typeface="Trebuchet MS" panose="020B0703020202090204" pitchFamily="34" charset="0"/>
              </a:rPr>
              <a:t>translation</a:t>
            </a:r>
            <a:r>
              <a:rPr lang="it-IT" sz="1000">
                <a:solidFill>
                  <a:srgbClr val="000000"/>
                </a:solidFill>
                <a:effectLst/>
                <a:latin typeface="Trebuchet MS" panose="020B0703020202090204" pitchFamily="34" charset="0"/>
              </a:rPr>
              <a:t> of images. The </a:t>
            </a:r>
            <a:r>
              <a:rPr lang="it-IT" sz="1000" err="1">
                <a:solidFill>
                  <a:srgbClr val="000000"/>
                </a:solidFill>
                <a:effectLst/>
                <a:latin typeface="Trebuchet MS" panose="020B0703020202090204" pitchFamily="34" charset="0"/>
              </a:rPr>
              <a:t>simplest</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approach</a:t>
            </a:r>
            <a:r>
              <a:rPr lang="it-IT" sz="1000">
                <a:solidFill>
                  <a:srgbClr val="000000"/>
                </a:solidFill>
                <a:latin typeface="Trebuchet MS" panose="020B0703020202090204" pitchFamily="34" charset="0"/>
              </a:rPr>
              <a:t> </a:t>
            </a:r>
            <a:r>
              <a:rPr lang="it-IT" sz="1000" err="1">
                <a:solidFill>
                  <a:srgbClr val="000000"/>
                </a:solidFill>
                <a:effectLst/>
                <a:latin typeface="Trebuchet MS" panose="020B0703020202090204" pitchFamily="34" charset="0"/>
              </a:rPr>
              <a:t>train</a:t>
            </a:r>
            <a:r>
              <a:rPr lang="it-IT" sz="1000">
                <a:solidFill>
                  <a:srgbClr val="000000"/>
                </a:solidFill>
                <a:effectLst/>
                <a:latin typeface="Trebuchet MS" panose="020B0703020202090204" pitchFamily="34" charset="0"/>
              </a:rPr>
              <a:t> an </a:t>
            </a:r>
            <a:r>
              <a:rPr lang="it-IT" sz="1000" err="1">
                <a:solidFill>
                  <a:srgbClr val="000000"/>
                </a:solidFill>
                <a:effectLst/>
                <a:latin typeface="Trebuchet MS" panose="020B0703020202090204" pitchFamily="34" charset="0"/>
              </a:rPr>
              <a:t>autoencoder</a:t>
            </a:r>
            <a:r>
              <a:rPr lang="it-IT" sz="1000">
                <a:solidFill>
                  <a:srgbClr val="000000"/>
                </a:solidFill>
                <a:latin typeface="Trebuchet MS" panose="020B0703020202090204" pitchFamily="34" charset="0"/>
              </a:rPr>
              <a:t> </a:t>
            </a:r>
            <a:r>
              <a:rPr lang="it-IT" sz="1000">
                <a:solidFill>
                  <a:srgbClr val="000000"/>
                </a:solidFill>
                <a:effectLst/>
                <a:latin typeface="Trebuchet MS" panose="020B0703020202090204" pitchFamily="34" charset="0"/>
              </a:rPr>
              <a:t>to </a:t>
            </a:r>
            <a:r>
              <a:rPr lang="it-IT" sz="1000" err="1">
                <a:solidFill>
                  <a:srgbClr val="000000"/>
                </a:solidFill>
                <a:effectLst/>
                <a:latin typeface="Trebuchet MS" panose="020B0703020202090204" pitchFamily="34" charset="0"/>
              </a:rPr>
              <a:t>translate</a:t>
            </a:r>
            <a:r>
              <a:rPr lang="it-IT" sz="1000">
                <a:solidFill>
                  <a:srgbClr val="000000"/>
                </a:solidFill>
                <a:effectLst/>
                <a:latin typeface="Trebuchet MS" panose="020B0703020202090204" pitchFamily="34" charset="0"/>
              </a:rPr>
              <a:t> the photo, </a:t>
            </a:r>
            <a:r>
              <a:rPr lang="it-IT" sz="1000" err="1">
                <a:solidFill>
                  <a:srgbClr val="000000"/>
                </a:solidFill>
                <a:effectLst/>
                <a:latin typeface="Trebuchet MS" panose="020B0703020202090204" pitchFamily="34" charset="0"/>
              </a:rPr>
              <a:t>used</a:t>
            </a:r>
            <a:r>
              <a:rPr lang="it-IT" sz="1000">
                <a:solidFill>
                  <a:srgbClr val="000000"/>
                </a:solidFill>
                <a:effectLst/>
                <a:latin typeface="Trebuchet MS" panose="020B0703020202090204" pitchFamily="34" charset="0"/>
              </a:rPr>
              <a:t> for </a:t>
            </a:r>
            <a:r>
              <a:rPr lang="it-IT" sz="1000" err="1">
                <a:solidFill>
                  <a:srgbClr val="000000"/>
                </a:solidFill>
                <a:effectLst/>
                <a:latin typeface="Trebuchet MS" panose="020B0703020202090204" pitchFamily="34" charset="0"/>
              </a:rPr>
              <a:t>paired</a:t>
            </a:r>
            <a:r>
              <a:rPr lang="it-IT" sz="1000">
                <a:solidFill>
                  <a:srgbClr val="000000"/>
                </a:solidFill>
                <a:effectLst/>
                <a:latin typeface="Trebuchet MS" panose="020B0703020202090204" pitchFamily="34" charset="0"/>
              </a:rPr>
              <a:t> image to image </a:t>
            </a:r>
            <a:r>
              <a:rPr lang="it-IT" sz="1000" err="1">
                <a:solidFill>
                  <a:srgbClr val="000000"/>
                </a:solidFill>
                <a:effectLst/>
                <a:latin typeface="Trebuchet MS" panose="020B0703020202090204" pitchFamily="34" charset="0"/>
              </a:rPr>
              <a:t>translation</a:t>
            </a:r>
            <a:r>
              <a:rPr lang="it-IT" sz="1000">
                <a:solidFill>
                  <a:srgbClr val="000000"/>
                </a:solidFill>
                <a:latin typeface="Trebuchet MS" panose="020B0703020202090204" pitchFamily="34" charset="0"/>
              </a:rPr>
              <a:t>. </a:t>
            </a:r>
          </a:p>
          <a:p>
            <a:endParaRPr lang="it-IT" sz="1000">
              <a:solidFill>
                <a:srgbClr val="000000"/>
              </a:solidFill>
              <a:effectLst/>
              <a:latin typeface="Trebuchet MS" panose="020B0703020202090204" pitchFamily="34" charset="0"/>
            </a:endParaRPr>
          </a:p>
          <a:p>
            <a:r>
              <a:rPr lang="it-IT" sz="1000">
                <a:solidFill>
                  <a:srgbClr val="000000"/>
                </a:solidFill>
                <a:effectLst/>
                <a:latin typeface="Trebuchet MS" panose="020B0703020202090204" pitchFamily="34" charset="0"/>
              </a:rPr>
              <a:t>In some </a:t>
            </a:r>
            <a:r>
              <a:rPr lang="it-IT" sz="1000" err="1">
                <a:solidFill>
                  <a:srgbClr val="000000"/>
                </a:solidFill>
                <a:effectLst/>
                <a:latin typeface="Trebuchet MS" panose="020B0703020202090204" pitchFamily="34" charset="0"/>
              </a:rPr>
              <a:t>other</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cases</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all</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we</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have</a:t>
            </a:r>
            <a:r>
              <a:rPr lang="it-IT" sz="1000">
                <a:solidFill>
                  <a:srgbClr val="000000"/>
                </a:solidFill>
                <a:effectLst/>
                <a:latin typeface="Trebuchet MS" panose="020B0703020202090204" pitchFamily="34" charset="0"/>
              </a:rPr>
              <a:t> in </a:t>
            </a:r>
            <a:r>
              <a:rPr lang="it-IT" sz="1000" err="1">
                <a:solidFill>
                  <a:srgbClr val="000000"/>
                </a:solidFill>
                <a:effectLst/>
                <a:latin typeface="Trebuchet MS" panose="020B0703020202090204" pitchFamily="34" charset="0"/>
              </a:rPr>
              <a:t>terms</a:t>
            </a:r>
            <a:r>
              <a:rPr lang="it-IT" sz="1000">
                <a:solidFill>
                  <a:srgbClr val="000000"/>
                </a:solidFill>
                <a:effectLst/>
                <a:latin typeface="Trebuchet MS" panose="020B0703020202090204" pitchFamily="34" charset="0"/>
              </a:rPr>
              <a:t> of data </a:t>
            </a:r>
            <a:r>
              <a:rPr lang="it-IT" sz="1000" err="1">
                <a:solidFill>
                  <a:srgbClr val="000000"/>
                </a:solidFill>
                <a:effectLst/>
                <a:latin typeface="Trebuchet MS" panose="020B0703020202090204" pitchFamily="34" charset="0"/>
              </a:rPr>
              <a:t>is</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two</a:t>
            </a:r>
            <a:r>
              <a:rPr lang="it-IT" sz="1000">
                <a:solidFill>
                  <a:srgbClr val="000000"/>
                </a:solidFill>
                <a:effectLst/>
                <a:latin typeface="Trebuchet MS" panose="020B0703020202090204" pitchFamily="34" charset="0"/>
              </a:rPr>
              <a:t> data sets </a:t>
            </a:r>
            <a:r>
              <a:rPr lang="it-IT" sz="1000" err="1">
                <a:solidFill>
                  <a:srgbClr val="000000"/>
                </a:solidFill>
                <a:effectLst/>
                <a:latin typeface="Trebuchet MS" panose="020B0703020202090204" pitchFamily="34" charset="0"/>
              </a:rPr>
              <a:t>which</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don't</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overlap</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at</a:t>
            </a:r>
            <a:r>
              <a:rPr lang="it-IT" sz="1000">
                <a:solidFill>
                  <a:srgbClr val="000000"/>
                </a:solidFill>
                <a:latin typeface="Trebuchet MS" panose="020B0703020202090204" pitchFamily="34" charset="0"/>
              </a:rPr>
              <a:t> </a:t>
            </a:r>
            <a:r>
              <a:rPr lang="it-IT" sz="1000" err="1">
                <a:solidFill>
                  <a:srgbClr val="000000"/>
                </a:solidFill>
                <a:effectLst/>
                <a:latin typeface="Trebuchet MS" panose="020B0703020202090204" pitchFamily="34" charset="0"/>
              </a:rPr>
              <a:t>all</a:t>
            </a:r>
            <a:r>
              <a:rPr lang="it-IT" sz="1000">
                <a:solidFill>
                  <a:srgbClr val="000000"/>
                </a:solidFill>
                <a:effectLst/>
                <a:latin typeface="Trebuchet MS" panose="020B0703020202090204" pitchFamily="34" charset="0"/>
              </a:rPr>
              <a:t>.</a:t>
            </a:r>
          </a:p>
        </p:txBody>
      </p:sp>
      <p:sp>
        <p:nvSpPr>
          <p:cNvPr id="5" name="object 14">
            <a:extLst>
              <a:ext uri="{FF2B5EF4-FFF2-40B4-BE49-F238E27FC236}">
                <a16:creationId xmlns:a16="http://schemas.microsoft.com/office/drawing/2014/main" id="{103B378B-4B60-B8EE-1A48-245B8575FEE1}"/>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202356142"/>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2003B-335E-DFCC-B309-B4D743B8D7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FE7333A-9915-2F9F-C6EC-D27D884370F4}"/>
              </a:ext>
            </a:extLst>
          </p:cNvPr>
          <p:cNvSpPr txBox="1"/>
          <p:nvPr/>
        </p:nvSpPr>
        <p:spPr>
          <a:xfrm>
            <a:off x="95300" y="70025"/>
            <a:ext cx="3168600" cy="461024"/>
          </a:xfrm>
          <a:prstGeom prst="rect">
            <a:avLst/>
          </a:prstGeom>
        </p:spPr>
        <p:txBody>
          <a:bodyPr vert="horz" wrap="square" lIns="0" tIns="17145" rIns="0" bIns="0" rtlCol="0">
            <a:spAutoFit/>
          </a:bodyPr>
          <a:lstStyle/>
          <a:p>
            <a:pPr marL="12700">
              <a:spcBef>
                <a:spcPts val="135"/>
              </a:spcBef>
            </a:pPr>
            <a:r>
              <a:rPr lang="it-IT" sz="1400" b="1" spc="-5" dirty="0">
                <a:solidFill>
                  <a:srgbClr val="005714"/>
                </a:solidFill>
                <a:latin typeface="Arial"/>
                <a:cs typeface="Arial"/>
              </a:rPr>
              <a:t>3.1 </a:t>
            </a:r>
            <a:r>
              <a:rPr lang="en-US" sz="1400" b="1" spc="-45" dirty="0">
                <a:solidFill>
                  <a:srgbClr val="005714"/>
                </a:solidFill>
                <a:latin typeface="Arial"/>
                <a:cs typeface="Arial"/>
              </a:rPr>
              <a:t>From Cycle GAN to </a:t>
            </a:r>
            <a:r>
              <a:rPr lang="en-US" sz="1400" b="1" spc="-45" dirty="0" err="1">
                <a:solidFill>
                  <a:srgbClr val="005714"/>
                </a:solidFill>
                <a:latin typeface="Arial"/>
                <a:cs typeface="Arial"/>
              </a:rPr>
              <a:t>StarGAN</a:t>
            </a:r>
            <a:endParaRPr lang="en-US" sz="1400" dirty="0">
              <a:solidFill>
                <a:srgbClr val="005714"/>
              </a:solidFill>
              <a:latin typeface="Arial"/>
              <a:cs typeface="Arial"/>
            </a:endParaRPr>
          </a:p>
          <a:p>
            <a:pPr marL="12700">
              <a:lnSpc>
                <a:spcPct val="100000"/>
              </a:lnSpc>
              <a:spcBef>
                <a:spcPts val="135"/>
              </a:spcBef>
            </a:pPr>
            <a:endParaRPr sz="1400" dirty="0">
              <a:latin typeface="Arial"/>
              <a:cs typeface="Arial"/>
            </a:endParaRPr>
          </a:p>
        </p:txBody>
      </p:sp>
      <p:sp>
        <p:nvSpPr>
          <p:cNvPr id="4" name="object 4">
            <a:extLst>
              <a:ext uri="{FF2B5EF4-FFF2-40B4-BE49-F238E27FC236}">
                <a16:creationId xmlns:a16="http://schemas.microsoft.com/office/drawing/2014/main" id="{7A086660-41BC-73A6-8073-C675312295DB}"/>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ED017397-32B7-5DF3-BC6C-EE2EAB02690A}"/>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E20578A1-445D-59DB-67EA-2A1E654A4DB0}"/>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7E668F85-7AE2-D24A-227E-D4B413E8D4E4}"/>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4DF59A75-8329-8B22-1671-957D6E42D899}"/>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3F36B7C4-2FDB-A834-10E1-A60B4E6C39CE}"/>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8F6EFAF0-D226-7C6C-AAC3-3F907196F351}"/>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478A008C-3AF0-A70A-9243-4E27CCF1191C}"/>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3BF67579-6412-8B52-5CB5-8BC120486783}"/>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0836DF97-DBB8-C9A7-84BE-A5332D2C1679}"/>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27</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8D94642A-05F0-3104-8E4D-FC148559E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33" name="object 7">
            <a:extLst>
              <a:ext uri="{FF2B5EF4-FFF2-40B4-BE49-F238E27FC236}">
                <a16:creationId xmlns:a16="http://schemas.microsoft.com/office/drawing/2014/main" id="{8D15B66E-91EE-C64C-0B23-7130019176BF}"/>
              </a:ext>
            </a:extLst>
          </p:cNvPr>
          <p:cNvSpPr/>
          <p:nvPr/>
        </p:nvSpPr>
        <p:spPr>
          <a:xfrm>
            <a:off x="139040" y="1469339"/>
            <a:ext cx="2658390"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34" name="object 9">
            <a:extLst>
              <a:ext uri="{FF2B5EF4-FFF2-40B4-BE49-F238E27FC236}">
                <a16:creationId xmlns:a16="http://schemas.microsoft.com/office/drawing/2014/main" id="{26CA9653-71B6-7171-5F43-648406FF4EBA}"/>
              </a:ext>
            </a:extLst>
          </p:cNvPr>
          <p:cNvGrpSpPr/>
          <p:nvPr/>
        </p:nvGrpSpPr>
        <p:grpSpPr>
          <a:xfrm>
            <a:off x="139042" y="1632560"/>
            <a:ext cx="2658388" cy="1405913"/>
            <a:chOff x="237197" y="1199184"/>
            <a:chExt cx="5285740" cy="226536"/>
          </a:xfrm>
        </p:grpSpPr>
        <p:pic>
          <p:nvPicPr>
            <p:cNvPr id="35" name="object 10">
              <a:extLst>
                <a:ext uri="{FF2B5EF4-FFF2-40B4-BE49-F238E27FC236}">
                  <a16:creationId xmlns:a16="http://schemas.microsoft.com/office/drawing/2014/main" id="{D9668768-541F-0B39-4C52-459336AC8B55}"/>
                </a:ext>
              </a:extLst>
            </p:cNvPr>
            <p:cNvPicPr/>
            <p:nvPr/>
          </p:nvPicPr>
          <p:blipFill>
            <a:blip r:embed="rId4" cstate="print"/>
            <a:stretch>
              <a:fillRect/>
            </a:stretch>
          </p:blipFill>
          <p:spPr>
            <a:xfrm>
              <a:off x="237197" y="1199184"/>
              <a:ext cx="5285667" cy="50609"/>
            </a:xfrm>
            <a:prstGeom prst="rect">
              <a:avLst/>
            </a:prstGeom>
          </p:spPr>
        </p:pic>
        <p:sp>
          <p:nvSpPr>
            <p:cNvPr id="36" name="object 12">
              <a:extLst>
                <a:ext uri="{FF2B5EF4-FFF2-40B4-BE49-F238E27FC236}">
                  <a16:creationId xmlns:a16="http://schemas.microsoft.com/office/drawing/2014/main" id="{EE00AF51-5092-29BC-090D-01B09A929CDA}"/>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37" name="object 6">
            <a:extLst>
              <a:ext uri="{FF2B5EF4-FFF2-40B4-BE49-F238E27FC236}">
                <a16:creationId xmlns:a16="http://schemas.microsoft.com/office/drawing/2014/main" id="{2FB19071-EB93-1099-3CD9-C50359F3E76A}"/>
              </a:ext>
            </a:extLst>
          </p:cNvPr>
          <p:cNvSpPr txBox="1"/>
          <p:nvPr/>
        </p:nvSpPr>
        <p:spPr>
          <a:xfrm>
            <a:off x="186124" y="1631861"/>
            <a:ext cx="2611269" cy="1243289"/>
          </a:xfrm>
          <a:prstGeom prst="rect">
            <a:avLst/>
          </a:prstGeom>
        </p:spPr>
        <p:txBody>
          <a:bodyPr vert="horz" wrap="square" lIns="0" tIns="12065" rIns="0" bIns="0" rtlCol="0">
            <a:spAutoFit/>
          </a:bodyPr>
          <a:lstStyle/>
          <a:p>
            <a:pPr marL="171450" indent="-171450">
              <a:buFont typeface="Arial" panose="020B0604020202020204" pitchFamily="34" charset="0"/>
              <a:buChar char="•"/>
            </a:pPr>
            <a:r>
              <a:rPr lang="it-IT" sz="1000" dirty="0">
                <a:solidFill>
                  <a:srgbClr val="000000"/>
                </a:solidFill>
                <a:latin typeface="Trebuchet MS" panose="020B0703020202090204" pitchFamily="34" charset="0"/>
              </a:rPr>
              <a:t>H</a:t>
            </a:r>
            <a:r>
              <a:rPr lang="it-IT" sz="1000" dirty="0">
                <a:solidFill>
                  <a:srgbClr val="000000"/>
                </a:solidFill>
                <a:effectLst/>
                <a:latin typeface="Trebuchet MS" panose="020B0703020202090204" pitchFamily="34" charset="0"/>
              </a:rPr>
              <a:t>ow </a:t>
            </a:r>
            <a:r>
              <a:rPr lang="it-IT" sz="1000" dirty="0" err="1">
                <a:solidFill>
                  <a:srgbClr val="000000"/>
                </a:solidFill>
                <a:effectLst/>
                <a:latin typeface="Trebuchet MS" panose="020B0703020202090204" pitchFamily="34" charset="0"/>
              </a:rPr>
              <a:t>much</a:t>
            </a:r>
            <a:r>
              <a:rPr lang="it-IT" sz="1000" dirty="0">
                <a:solidFill>
                  <a:srgbClr val="000000"/>
                </a:solidFill>
                <a:effectLst/>
                <a:latin typeface="Trebuchet MS" panose="020B0703020202090204" pitchFamily="34" charset="0"/>
              </a:rPr>
              <a:t> the </a:t>
            </a:r>
            <a:r>
              <a:rPr lang="it-IT" sz="1000" dirty="0" err="1">
                <a:solidFill>
                  <a:srgbClr val="000000"/>
                </a:solidFill>
                <a:effectLst/>
                <a:latin typeface="Trebuchet MS" panose="020B0703020202090204" pitchFamily="34" charset="0"/>
              </a:rPr>
              <a:t>generated</a:t>
            </a:r>
            <a:r>
              <a:rPr lang="it-IT" sz="1000" dirty="0">
                <a:solidFill>
                  <a:srgbClr val="000000"/>
                </a:solidFill>
                <a:effectLst/>
                <a:latin typeface="Trebuchet MS" panose="020B0703020202090204" pitchFamily="34" charset="0"/>
              </a:rPr>
              <a:t> image looks like a </a:t>
            </a:r>
            <a:r>
              <a:rPr lang="it-IT" sz="1000" dirty="0" err="1">
                <a:solidFill>
                  <a:srgbClr val="000000"/>
                </a:solidFill>
                <a:effectLst/>
                <a:latin typeface="Trebuchet MS" panose="020B0703020202090204" pitchFamily="34" charset="0"/>
              </a:rPr>
              <a:t>real</a:t>
            </a:r>
            <a:r>
              <a:rPr lang="it-IT" sz="1000" dirty="0">
                <a:solidFill>
                  <a:srgbClr val="000000"/>
                </a:solidFill>
                <a:effectLst/>
                <a:latin typeface="Trebuchet MS" panose="020B0703020202090204" pitchFamily="34" charset="0"/>
              </a:rPr>
              <a:t> image</a:t>
            </a:r>
          </a:p>
          <a:p>
            <a:pPr marL="171450" indent="-171450">
              <a:buFont typeface="Arial" panose="020B0604020202020204" pitchFamily="34" charset="0"/>
              <a:buChar char="•"/>
            </a:pPr>
            <a:r>
              <a:rPr lang="it-IT" sz="1000" dirty="0">
                <a:solidFill>
                  <a:srgbClr val="000000"/>
                </a:solidFill>
                <a:effectLst/>
                <a:latin typeface="Trebuchet MS" panose="020B0703020202090204" pitchFamily="34" charset="0"/>
              </a:rPr>
              <a:t>How </a:t>
            </a:r>
            <a:r>
              <a:rPr lang="it-IT" sz="1000" dirty="0" err="1">
                <a:solidFill>
                  <a:srgbClr val="000000"/>
                </a:solidFill>
                <a:effectLst/>
                <a:latin typeface="Trebuchet MS" panose="020B0703020202090204" pitchFamily="34" charset="0"/>
              </a:rPr>
              <a:t>much</a:t>
            </a:r>
            <a:r>
              <a:rPr lang="it-IT" sz="1000" dirty="0">
                <a:solidFill>
                  <a:srgbClr val="000000"/>
                </a:solidFill>
                <a:effectLst/>
                <a:latin typeface="Trebuchet MS" panose="020B0703020202090204" pitchFamily="34" charset="0"/>
              </a:rPr>
              <a:t> a </a:t>
            </a:r>
            <a:r>
              <a:rPr lang="it-IT" sz="1000" dirty="0" err="1">
                <a:solidFill>
                  <a:srgbClr val="000000"/>
                </a:solidFill>
                <a:effectLst/>
                <a:latin typeface="Trebuchet MS" panose="020B0703020202090204" pitchFamily="34" charset="0"/>
              </a:rPr>
              <a:t>generated</a:t>
            </a:r>
            <a:r>
              <a:rPr lang="it-IT" sz="1000" dirty="0">
                <a:solidFill>
                  <a:srgbClr val="000000"/>
                </a:solidFill>
                <a:effectLst/>
                <a:latin typeface="Trebuchet MS" panose="020B0703020202090204" pitchFamily="34" charset="0"/>
              </a:rPr>
              <a:t> image looks like the target domain in </a:t>
            </a:r>
            <a:r>
              <a:rPr lang="it-IT" sz="1000" dirty="0" err="1">
                <a:solidFill>
                  <a:srgbClr val="000000"/>
                </a:solidFill>
                <a:effectLst/>
                <a:latin typeface="Trebuchet MS" panose="020B0703020202090204" pitchFamily="34" charset="0"/>
              </a:rPr>
              <a:t>comparison</a:t>
            </a:r>
            <a:r>
              <a:rPr lang="it-IT" sz="1000" dirty="0">
                <a:solidFill>
                  <a:srgbClr val="000000"/>
                </a:solidFill>
                <a:effectLst/>
                <a:latin typeface="Trebuchet MS" panose="020B0703020202090204" pitchFamily="34" charset="0"/>
              </a:rPr>
              <a:t> to the target label</a:t>
            </a:r>
          </a:p>
          <a:p>
            <a:pPr marL="171450" indent="-171450">
              <a:buFont typeface="Arial" panose="020B0604020202020204" pitchFamily="34" charset="0"/>
              <a:buChar char="•"/>
            </a:pPr>
            <a:r>
              <a:rPr lang="it-IT" sz="1000" dirty="0" err="1">
                <a:solidFill>
                  <a:srgbClr val="000000"/>
                </a:solidFill>
                <a:latin typeface="Trebuchet MS" panose="020B0703020202090204" pitchFamily="34" charset="0"/>
              </a:rPr>
              <a:t>T</a:t>
            </a:r>
            <a:r>
              <a:rPr lang="it-IT" sz="1000" dirty="0" err="1">
                <a:solidFill>
                  <a:srgbClr val="000000"/>
                </a:solidFill>
                <a:effectLst/>
                <a:latin typeface="Trebuchet MS" panose="020B0703020202090204" pitchFamily="34" charset="0"/>
              </a:rPr>
              <a:t>ranslate</a:t>
            </a:r>
            <a:r>
              <a:rPr lang="it-IT" sz="1000" dirty="0">
                <a:solidFill>
                  <a:srgbClr val="000000"/>
                </a:solidFill>
                <a:effectLst/>
                <a:latin typeface="Trebuchet MS" panose="020B0703020202090204" pitchFamily="34" charset="0"/>
              </a:rPr>
              <a:t> </a:t>
            </a:r>
            <a:r>
              <a:rPr lang="it-IT" sz="1000" dirty="0" err="1">
                <a:solidFill>
                  <a:srgbClr val="000000"/>
                </a:solidFill>
                <a:effectLst/>
                <a:latin typeface="Trebuchet MS" panose="020B0703020202090204" pitchFamily="34" charset="0"/>
              </a:rPr>
              <a:t>it</a:t>
            </a:r>
            <a:r>
              <a:rPr lang="it-IT" sz="1000" dirty="0">
                <a:solidFill>
                  <a:srgbClr val="000000"/>
                </a:solidFill>
                <a:effectLst/>
                <a:latin typeface="Trebuchet MS" panose="020B0703020202090204" pitchFamily="34" charset="0"/>
              </a:rPr>
              <a:t> back </a:t>
            </a:r>
            <a:r>
              <a:rPr lang="it-IT" sz="1000" dirty="0" err="1">
                <a:solidFill>
                  <a:srgbClr val="000000"/>
                </a:solidFill>
                <a:effectLst/>
                <a:latin typeface="Trebuchet MS" panose="020B0703020202090204" pitchFamily="34" charset="0"/>
              </a:rPr>
              <a:t>into</a:t>
            </a:r>
            <a:r>
              <a:rPr lang="it-IT" sz="1000" dirty="0">
                <a:solidFill>
                  <a:srgbClr val="000000"/>
                </a:solidFill>
                <a:effectLst/>
                <a:latin typeface="Trebuchet MS" panose="020B0703020202090204" pitchFamily="34" charset="0"/>
              </a:rPr>
              <a:t> the </a:t>
            </a:r>
            <a:r>
              <a:rPr lang="it-IT" sz="1000" dirty="0" err="1">
                <a:solidFill>
                  <a:srgbClr val="000000"/>
                </a:solidFill>
                <a:effectLst/>
                <a:latin typeface="Trebuchet MS" panose="020B0703020202090204" pitchFamily="34" charset="0"/>
              </a:rPr>
              <a:t>original</a:t>
            </a:r>
            <a:r>
              <a:rPr lang="it-IT" sz="1000" dirty="0">
                <a:solidFill>
                  <a:srgbClr val="000000"/>
                </a:solidFill>
                <a:effectLst/>
                <a:latin typeface="Trebuchet MS" panose="020B0703020202090204" pitchFamily="34" charset="0"/>
              </a:rPr>
              <a:t> image, and </a:t>
            </a:r>
            <a:r>
              <a:rPr lang="it-IT" sz="1000" dirty="0" err="1">
                <a:solidFill>
                  <a:srgbClr val="000000"/>
                </a:solidFill>
                <a:effectLst/>
                <a:latin typeface="Trebuchet MS" panose="020B0703020202090204" pitchFamily="34" charset="0"/>
              </a:rPr>
              <a:t>penalized</a:t>
            </a:r>
            <a:r>
              <a:rPr lang="it-IT" sz="1000" dirty="0">
                <a:solidFill>
                  <a:srgbClr val="000000"/>
                </a:solidFill>
                <a:effectLst/>
                <a:latin typeface="Trebuchet MS" panose="020B0703020202090204" pitchFamily="34" charset="0"/>
              </a:rPr>
              <a:t> for </a:t>
            </a:r>
            <a:r>
              <a:rPr lang="it-IT" sz="1000" dirty="0" err="1">
                <a:solidFill>
                  <a:srgbClr val="000000"/>
                </a:solidFill>
                <a:effectLst/>
                <a:latin typeface="Trebuchet MS" panose="020B0703020202090204" pitchFamily="34" charset="0"/>
              </a:rPr>
              <a:t>differences</a:t>
            </a:r>
            <a:r>
              <a:rPr lang="it-IT" sz="1000" dirty="0">
                <a:solidFill>
                  <a:srgbClr val="000000"/>
                </a:solidFill>
                <a:effectLst/>
                <a:latin typeface="Trebuchet MS" panose="020B0703020202090204" pitchFamily="34" charset="0"/>
              </a:rPr>
              <a:t> </a:t>
            </a:r>
            <a:r>
              <a:rPr lang="it-IT" sz="1000" dirty="0" err="1">
                <a:solidFill>
                  <a:srgbClr val="000000"/>
                </a:solidFill>
                <a:effectLst/>
                <a:latin typeface="Trebuchet MS" panose="020B0703020202090204" pitchFamily="34" charset="0"/>
              </a:rPr>
              <a:t>btw</a:t>
            </a:r>
            <a:r>
              <a:rPr lang="it-IT" sz="1000" dirty="0">
                <a:solidFill>
                  <a:srgbClr val="000000"/>
                </a:solidFill>
                <a:effectLst/>
                <a:latin typeface="Trebuchet MS" panose="020B0703020202090204" pitchFamily="34" charset="0"/>
              </a:rPr>
              <a:t> the </a:t>
            </a:r>
            <a:r>
              <a:rPr lang="it-IT" sz="1000" dirty="0" err="1">
                <a:solidFill>
                  <a:srgbClr val="000000"/>
                </a:solidFill>
                <a:effectLst/>
                <a:latin typeface="Trebuchet MS" panose="020B0703020202090204" pitchFamily="34" charset="0"/>
              </a:rPr>
              <a:t>original</a:t>
            </a:r>
            <a:r>
              <a:rPr lang="it-IT" sz="1000" dirty="0">
                <a:solidFill>
                  <a:srgbClr val="000000"/>
                </a:solidFill>
                <a:effectLst/>
                <a:latin typeface="Trebuchet MS" panose="020B0703020202090204" pitchFamily="34" charset="0"/>
              </a:rPr>
              <a:t> and </a:t>
            </a:r>
            <a:r>
              <a:rPr lang="it-IT" sz="1000" dirty="0" err="1">
                <a:solidFill>
                  <a:srgbClr val="000000"/>
                </a:solidFill>
                <a:effectLst/>
                <a:latin typeface="Trebuchet MS" panose="020B0703020202090204" pitchFamily="34" charset="0"/>
              </a:rPr>
              <a:t>reconstructed</a:t>
            </a:r>
            <a:r>
              <a:rPr lang="it-IT" sz="1000" dirty="0">
                <a:solidFill>
                  <a:srgbClr val="000000"/>
                </a:solidFill>
                <a:effectLst/>
                <a:latin typeface="Trebuchet MS" panose="020B0703020202090204" pitchFamily="34" charset="0"/>
              </a:rPr>
              <a:t> images</a:t>
            </a:r>
          </a:p>
        </p:txBody>
      </p:sp>
      <p:sp>
        <p:nvSpPr>
          <p:cNvPr id="38" name="object 8">
            <a:extLst>
              <a:ext uri="{FF2B5EF4-FFF2-40B4-BE49-F238E27FC236}">
                <a16:creationId xmlns:a16="http://schemas.microsoft.com/office/drawing/2014/main" id="{3128B2BE-C9D6-B53E-4387-CF9F3229E349}"/>
              </a:ext>
            </a:extLst>
          </p:cNvPr>
          <p:cNvSpPr txBox="1"/>
          <p:nvPr/>
        </p:nvSpPr>
        <p:spPr>
          <a:xfrm>
            <a:off x="189843" y="1449301"/>
            <a:ext cx="1929630" cy="173124"/>
          </a:xfrm>
          <a:prstGeom prst="rect">
            <a:avLst/>
          </a:prstGeom>
        </p:spPr>
        <p:txBody>
          <a:bodyPr vert="horz" wrap="square" lIns="0" tIns="19050" rIns="0" bIns="0" rtlCol="0">
            <a:spAutoFit/>
          </a:bodyPr>
          <a:lstStyle/>
          <a:p>
            <a:pPr>
              <a:lnSpc>
                <a:spcPct val="100000"/>
              </a:lnSpc>
              <a:spcBef>
                <a:spcPts val="150"/>
              </a:spcBef>
            </a:pPr>
            <a:r>
              <a:rPr lang="en-US" sz="1000" spc="-45" err="1">
                <a:solidFill>
                  <a:srgbClr val="005714"/>
                </a:solidFill>
                <a:latin typeface="Trebuchet MS"/>
                <a:cs typeface="Trebuchet MS"/>
              </a:rPr>
              <a:t>SrarGAN</a:t>
            </a:r>
            <a:r>
              <a:rPr lang="en-US" sz="1000" spc="-45">
                <a:solidFill>
                  <a:srgbClr val="005714"/>
                </a:solidFill>
                <a:latin typeface="Trebuchet MS"/>
                <a:cs typeface="Trebuchet MS"/>
              </a:rPr>
              <a:t> Learning Objectives</a:t>
            </a:r>
            <a:endParaRPr sz="1050">
              <a:latin typeface="Trebuchet MS"/>
              <a:cs typeface="Trebuchet MS"/>
            </a:endParaRPr>
          </a:p>
        </p:txBody>
      </p:sp>
      <p:sp>
        <p:nvSpPr>
          <p:cNvPr id="6" name="object 6">
            <a:extLst>
              <a:ext uri="{FF2B5EF4-FFF2-40B4-BE49-F238E27FC236}">
                <a16:creationId xmlns:a16="http://schemas.microsoft.com/office/drawing/2014/main" id="{E505A4ED-25DD-BB74-225D-E35F06C8814A}"/>
              </a:ext>
            </a:extLst>
          </p:cNvPr>
          <p:cNvSpPr txBox="1"/>
          <p:nvPr/>
        </p:nvSpPr>
        <p:spPr>
          <a:xfrm>
            <a:off x="139558" y="786183"/>
            <a:ext cx="5457788" cy="627736"/>
          </a:xfrm>
          <a:prstGeom prst="rect">
            <a:avLst/>
          </a:prstGeom>
        </p:spPr>
        <p:txBody>
          <a:bodyPr vert="horz" wrap="square" lIns="0" tIns="12065" rIns="0" bIns="0" rtlCol="0">
            <a:spAutoFit/>
          </a:bodyPr>
          <a:lstStyle/>
          <a:p>
            <a:r>
              <a:rPr lang="it-IT" sz="1000">
                <a:solidFill>
                  <a:srgbClr val="000000"/>
                </a:solidFill>
                <a:effectLst/>
                <a:latin typeface="Trebuchet MS" panose="020B0703020202090204" pitchFamily="34" charset="0"/>
              </a:rPr>
              <a:t>Standard </a:t>
            </a:r>
            <a:r>
              <a:rPr lang="it-IT" sz="1000" err="1">
                <a:solidFill>
                  <a:srgbClr val="000000"/>
                </a:solidFill>
                <a:effectLst/>
                <a:latin typeface="Trebuchet MS" panose="020B0703020202090204" pitchFamily="34" charset="0"/>
              </a:rPr>
              <a:t>architectures</a:t>
            </a:r>
            <a:r>
              <a:rPr lang="it-IT" sz="1000">
                <a:solidFill>
                  <a:srgbClr val="000000"/>
                </a:solidFill>
                <a:latin typeface="Trebuchet MS" panose="020B0703020202090204" pitchFamily="34" charset="0"/>
              </a:rPr>
              <a:t>: </a:t>
            </a:r>
            <a:r>
              <a:rPr lang="it-IT" sz="1000">
                <a:solidFill>
                  <a:srgbClr val="000000"/>
                </a:solidFill>
                <a:effectLst/>
                <a:latin typeface="Trebuchet MS" panose="020B0703020202090204" pitchFamily="34" charset="0"/>
              </a:rPr>
              <a:t>4 </a:t>
            </a:r>
            <a:r>
              <a:rPr lang="it-IT" sz="1000" err="1">
                <a:solidFill>
                  <a:srgbClr val="000000"/>
                </a:solidFill>
                <a:effectLst/>
                <a:latin typeface="Trebuchet MS" panose="020B0703020202090204" pitchFamily="34" charset="0"/>
              </a:rPr>
              <a:t>generators</a:t>
            </a:r>
            <a:r>
              <a:rPr lang="it-IT" sz="1000">
                <a:solidFill>
                  <a:srgbClr val="000000"/>
                </a:solidFill>
                <a:effectLst/>
                <a:latin typeface="Trebuchet MS" panose="020B0703020202090204" pitchFamily="34" charset="0"/>
              </a:rPr>
              <a:t> and 2 discriminator for </a:t>
            </a:r>
            <a:r>
              <a:rPr lang="it-IT" sz="1000" err="1">
                <a:solidFill>
                  <a:srgbClr val="000000"/>
                </a:solidFill>
                <a:effectLst/>
                <a:latin typeface="Trebuchet MS" panose="020B0703020202090204" pitchFamily="34" charset="0"/>
              </a:rPr>
              <a:t>every</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pairs</a:t>
            </a:r>
            <a:r>
              <a:rPr lang="it-IT" sz="1000">
                <a:solidFill>
                  <a:srgbClr val="000000"/>
                </a:solidFill>
                <a:latin typeface="Trebuchet MS" panose="020B0703020202090204" pitchFamily="34" charset="0"/>
              </a:rPr>
              <a:t>. </a:t>
            </a:r>
          </a:p>
          <a:p>
            <a:r>
              <a:rPr lang="it-IT" sz="1000" err="1">
                <a:solidFill>
                  <a:srgbClr val="000000"/>
                </a:solidFill>
                <a:latin typeface="Trebuchet MS" panose="020B0703020202090204" pitchFamily="34" charset="0"/>
              </a:rPr>
              <a:t>StargGAN</a:t>
            </a:r>
            <a:r>
              <a:rPr lang="it-IT" sz="1000">
                <a:solidFill>
                  <a:srgbClr val="000000"/>
                </a:solidFill>
                <a:latin typeface="Trebuchet MS" panose="020B0703020202090204" pitchFamily="34" charset="0"/>
              </a:rPr>
              <a:t>: </a:t>
            </a:r>
            <a:r>
              <a:rPr lang="it-IT" sz="1000">
                <a:solidFill>
                  <a:srgbClr val="000000"/>
                </a:solidFill>
                <a:effectLst/>
                <a:latin typeface="Trebuchet MS" panose="020B0703020202090204" pitchFamily="34" charset="0"/>
              </a:rPr>
              <a:t>single generator and discriminator. Use </a:t>
            </a:r>
            <a:r>
              <a:rPr lang="it-IT" sz="1000">
                <a:solidFill>
                  <a:srgbClr val="000000"/>
                </a:solidFill>
                <a:latin typeface="Trebuchet MS" panose="020B0703020202090204" pitchFamily="34" charset="0"/>
              </a:rPr>
              <a:t>label </a:t>
            </a:r>
            <a:r>
              <a:rPr lang="it-IT" sz="1000">
                <a:solidFill>
                  <a:srgbClr val="000000"/>
                </a:solidFill>
                <a:effectLst/>
                <a:latin typeface="Trebuchet MS" panose="020B0703020202090204" pitchFamily="34" charset="0"/>
              </a:rPr>
              <a:t>for a target class (1-hot-vector), </a:t>
            </a:r>
            <a:r>
              <a:rPr lang="it-IT" sz="1000" err="1">
                <a:solidFill>
                  <a:srgbClr val="000000"/>
                </a:solidFill>
                <a:effectLst/>
                <a:latin typeface="Trebuchet MS" panose="020B0703020202090204" pitchFamily="34" charset="0"/>
              </a:rPr>
              <a:t>appended</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as</a:t>
            </a:r>
            <a:r>
              <a:rPr lang="it-IT" sz="1000">
                <a:solidFill>
                  <a:srgbClr val="000000"/>
                </a:solidFill>
                <a:effectLst/>
                <a:latin typeface="Trebuchet MS" panose="020B0703020202090204" pitchFamily="34" charset="0"/>
              </a:rPr>
              <a:t> an </a:t>
            </a:r>
            <a:r>
              <a:rPr lang="it-IT" sz="1000" err="1">
                <a:solidFill>
                  <a:srgbClr val="000000"/>
                </a:solidFill>
                <a:effectLst/>
                <a:latin typeface="Trebuchet MS" panose="020B0703020202090204" pitchFamily="34" charset="0"/>
              </a:rPr>
              <a:t>additional</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channel</a:t>
            </a:r>
            <a:r>
              <a:rPr lang="it-IT" sz="1000">
                <a:solidFill>
                  <a:srgbClr val="000000"/>
                </a:solidFill>
                <a:effectLst/>
                <a:latin typeface="Trebuchet MS" panose="020B0703020202090204" pitchFamily="34" charset="0"/>
              </a:rPr>
              <a:t>. Discriminator </a:t>
            </a:r>
            <a:r>
              <a:rPr lang="it-IT" sz="1000" err="1">
                <a:solidFill>
                  <a:srgbClr val="000000"/>
                </a:solidFill>
                <a:effectLst/>
                <a:latin typeface="Trebuchet MS" panose="020B0703020202090204" pitchFamily="34" charset="0"/>
              </a:rPr>
              <a:t>is</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now</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also</a:t>
            </a:r>
            <a:r>
              <a:rPr lang="it-IT" sz="1000">
                <a:solidFill>
                  <a:srgbClr val="000000"/>
                </a:solidFill>
                <a:effectLst/>
                <a:latin typeface="Trebuchet MS" panose="020B0703020202090204" pitchFamily="34" charset="0"/>
              </a:rPr>
              <a:t> </a:t>
            </a:r>
            <a:r>
              <a:rPr lang="it-IT" sz="1000" err="1">
                <a:solidFill>
                  <a:srgbClr val="000000"/>
                </a:solidFill>
                <a:effectLst/>
                <a:latin typeface="Trebuchet MS" panose="020B0703020202090204" pitchFamily="34" charset="0"/>
              </a:rPr>
              <a:t>tasked</a:t>
            </a:r>
            <a:r>
              <a:rPr lang="it-IT" sz="1000">
                <a:solidFill>
                  <a:srgbClr val="000000"/>
                </a:solidFill>
                <a:effectLst/>
                <a:latin typeface="Trebuchet MS" panose="020B0703020202090204" pitchFamily="34" charset="0"/>
              </a:rPr>
              <a:t> with </a:t>
            </a:r>
            <a:r>
              <a:rPr lang="it-IT" sz="1000" err="1">
                <a:solidFill>
                  <a:srgbClr val="000000"/>
                </a:solidFill>
                <a:effectLst/>
                <a:latin typeface="Trebuchet MS" panose="020B0703020202090204" pitchFamily="34" charset="0"/>
              </a:rPr>
              <a:t>outputting</a:t>
            </a:r>
            <a:r>
              <a:rPr lang="it-IT" sz="1000">
                <a:solidFill>
                  <a:srgbClr val="000000"/>
                </a:solidFill>
                <a:effectLst/>
                <a:latin typeface="Trebuchet MS" panose="020B0703020202090204" pitchFamily="34" charset="0"/>
              </a:rPr>
              <a:t> a </a:t>
            </a:r>
            <a:r>
              <a:rPr lang="it-IT" sz="1000" err="1">
                <a:solidFill>
                  <a:srgbClr val="000000"/>
                </a:solidFill>
                <a:effectLst/>
                <a:latin typeface="Trebuchet MS" panose="020B0703020202090204" pitchFamily="34" charset="0"/>
              </a:rPr>
              <a:t>classification</a:t>
            </a:r>
            <a:r>
              <a:rPr lang="it-IT" sz="1000">
                <a:solidFill>
                  <a:srgbClr val="000000"/>
                </a:solidFill>
                <a:effectLst/>
                <a:latin typeface="Trebuchet MS" panose="020B0703020202090204" pitchFamily="34" charset="0"/>
              </a:rPr>
              <a:t>.</a:t>
            </a:r>
          </a:p>
        </p:txBody>
      </p:sp>
      <p:pic>
        <p:nvPicPr>
          <p:cNvPr id="5" name="Immagine 4" descr="Immagine che contiene schermata, testo, diagramma, design&#10;&#10;Descrizione generata automaticamente">
            <a:extLst>
              <a:ext uri="{FF2B5EF4-FFF2-40B4-BE49-F238E27FC236}">
                <a16:creationId xmlns:a16="http://schemas.microsoft.com/office/drawing/2014/main" id="{FDF4E944-5A76-FACB-6DA1-CB946CB80CC6}"/>
              </a:ext>
            </a:extLst>
          </p:cNvPr>
          <p:cNvPicPr>
            <a:picLocks noChangeAspect="1"/>
          </p:cNvPicPr>
          <p:nvPr/>
        </p:nvPicPr>
        <p:blipFill rotWithShape="1">
          <a:blip r:embed="rId5">
            <a:extLst>
              <a:ext uri="{28A0092B-C50C-407E-A947-70E740481C1C}">
                <a14:useLocalDpi xmlns:a14="http://schemas.microsoft.com/office/drawing/2010/main" val="0"/>
              </a:ext>
            </a:extLst>
          </a:blip>
          <a:srcRect t="13809"/>
          <a:stretch/>
        </p:blipFill>
        <p:spPr>
          <a:xfrm>
            <a:off x="2822250" y="1551602"/>
            <a:ext cx="2853891" cy="1366999"/>
          </a:xfrm>
          <a:prstGeom prst="rect">
            <a:avLst/>
          </a:prstGeom>
        </p:spPr>
      </p:pic>
      <p:sp>
        <p:nvSpPr>
          <p:cNvPr id="3" name="object 14">
            <a:extLst>
              <a:ext uri="{FF2B5EF4-FFF2-40B4-BE49-F238E27FC236}">
                <a16:creationId xmlns:a16="http://schemas.microsoft.com/office/drawing/2014/main" id="{0792FD84-D62F-C08C-D667-3520EBD23870}"/>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4155803773"/>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CF404-A7A6-2968-36B8-648BA3F7E58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CE46A1F-A2F9-9F50-D140-39490654296F}"/>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dirty="0">
                <a:solidFill>
                  <a:srgbClr val="005714"/>
                </a:solidFill>
                <a:latin typeface="Arial"/>
                <a:cs typeface="Arial"/>
              </a:rPr>
              <a:t>3.2 Training</a:t>
            </a:r>
            <a:endParaRPr sz="1400" dirty="0">
              <a:latin typeface="Arial"/>
              <a:cs typeface="Arial"/>
            </a:endParaRPr>
          </a:p>
        </p:txBody>
      </p:sp>
      <p:sp>
        <p:nvSpPr>
          <p:cNvPr id="4" name="object 4">
            <a:extLst>
              <a:ext uri="{FF2B5EF4-FFF2-40B4-BE49-F238E27FC236}">
                <a16:creationId xmlns:a16="http://schemas.microsoft.com/office/drawing/2014/main" id="{CEBEBE16-02FF-6DBC-4A84-CC6AFCB1CB0B}"/>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DC2FBE20-6B9B-3D32-F7BB-9A58A77C54CE}"/>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50462C8E-9A2B-7613-41A2-EB32958FFFE5}"/>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60C5229A-AEF4-EA78-0F71-B85162162164}"/>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BE74B0D1-7275-8036-DBD1-FA5B49E5FBAE}"/>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9C8886AC-0E75-CF07-934E-A670537994C8}"/>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B132175B-0EED-D19A-4FAF-D305CE57FFFA}"/>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5A14EF6C-42C6-9BAE-CC91-1E1DDDCCD137}"/>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1B4C0D47-76E5-C45E-07C5-8AE550AEBB1B}"/>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D71DFDC6-53D3-4867-0610-B7CF96ADC5C7}"/>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28</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D5E2C268-2E5D-AC11-7AF7-C4D8646A3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4CB3D7F4-9466-E574-1690-7CB95193C558}"/>
              </a:ext>
            </a:extLst>
          </p:cNvPr>
          <p:cNvSpPr txBox="1"/>
          <p:nvPr/>
        </p:nvSpPr>
        <p:spPr>
          <a:xfrm>
            <a:off x="127583" y="773310"/>
            <a:ext cx="3281993" cy="319959"/>
          </a:xfrm>
          <a:prstGeom prst="rect">
            <a:avLst/>
          </a:prstGeom>
        </p:spPr>
        <p:txBody>
          <a:bodyPr vert="horz" wrap="square" lIns="0" tIns="12065" rIns="0" bIns="0" rtlCol="0">
            <a:spAutoFit/>
          </a:bodyPr>
          <a:lstStyle/>
          <a:p>
            <a:r>
              <a:rPr lang="it-IT" sz="1000" dirty="0" err="1">
                <a:latin typeface="Trebuchet MS" panose="020B0703020202090204" pitchFamily="34" charset="0"/>
              </a:rPr>
              <a:t>StarGAN</a:t>
            </a:r>
            <a:r>
              <a:rPr lang="it-IT" sz="1000" dirty="0">
                <a:latin typeface="Trebuchet MS" panose="020B0703020202090204" pitchFamily="34" charset="0"/>
              </a:rPr>
              <a:t> [5] D</a:t>
            </a:r>
            <a:r>
              <a:rPr lang="it-IT" sz="1000" b="0" i="0" u="none" strike="noStrike" dirty="0">
                <a:effectLst/>
                <a:latin typeface="Trebuchet MS" panose="020B0703020202090204" pitchFamily="34" charset="0"/>
              </a:rPr>
              <a:t>iscriminator and Generator are </a:t>
            </a:r>
            <a:r>
              <a:rPr lang="it-IT" sz="1000" b="0" i="0" u="none" strike="noStrike" dirty="0" err="1">
                <a:effectLst/>
                <a:latin typeface="Trebuchet MS" panose="020B0703020202090204" pitchFamily="34" charset="0"/>
              </a:rPr>
              <a:t>trained</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alternately</a:t>
            </a:r>
            <a:r>
              <a:rPr lang="it-IT" sz="1000" b="0" i="0" u="none" strike="noStrike" dirty="0">
                <a:effectLst/>
                <a:latin typeface="Trebuchet MS" panose="020B0703020202090204" pitchFamily="34" charset="0"/>
              </a:rPr>
              <a:t> (5 to 1).</a:t>
            </a:r>
            <a:endParaRPr lang="it-IT" sz="1000" dirty="0">
              <a:effectLst/>
              <a:latin typeface="Trebuchet MS" panose="020B0703020202090204" pitchFamily="34" charset="0"/>
            </a:endParaRPr>
          </a:p>
        </p:txBody>
      </p:sp>
      <p:sp>
        <p:nvSpPr>
          <p:cNvPr id="15" name="object 6">
            <a:extLst>
              <a:ext uri="{FF2B5EF4-FFF2-40B4-BE49-F238E27FC236}">
                <a16:creationId xmlns:a16="http://schemas.microsoft.com/office/drawing/2014/main" id="{3F46F2E7-A9D1-CCED-FCAE-CADB0083597D}"/>
              </a:ext>
            </a:extLst>
          </p:cNvPr>
          <p:cNvSpPr txBox="1"/>
          <p:nvPr/>
        </p:nvSpPr>
        <p:spPr>
          <a:xfrm>
            <a:off x="3662258" y="496685"/>
            <a:ext cx="668442" cy="166071"/>
          </a:xfrm>
          <a:prstGeom prst="rect">
            <a:avLst/>
          </a:prstGeom>
        </p:spPr>
        <p:txBody>
          <a:bodyPr vert="horz" wrap="square" lIns="0" tIns="12065" rIns="0" bIns="0" rtlCol="0">
            <a:spAutoFit/>
          </a:bodyPr>
          <a:lstStyle/>
          <a:p>
            <a:pPr algn="l"/>
            <a:r>
              <a:rPr lang="it-IT" sz="1000" b="1" dirty="0">
                <a:latin typeface="Trebuchet MS" panose="020B0703020202090204" pitchFamily="34" charset="0"/>
              </a:rPr>
              <a:t>Generator</a:t>
            </a:r>
            <a:endParaRPr lang="it-IT" sz="1000" b="1" i="0" u="none" strike="noStrike" dirty="0">
              <a:effectLst/>
              <a:latin typeface="Trebuchet MS" panose="020B0703020202090204" pitchFamily="34" charset="0"/>
            </a:endParaRPr>
          </a:p>
        </p:txBody>
      </p:sp>
      <p:sp>
        <p:nvSpPr>
          <p:cNvPr id="19" name="object 6">
            <a:extLst>
              <a:ext uri="{FF2B5EF4-FFF2-40B4-BE49-F238E27FC236}">
                <a16:creationId xmlns:a16="http://schemas.microsoft.com/office/drawing/2014/main" id="{D876F240-A631-C73F-8DED-0E85811C0787}"/>
              </a:ext>
            </a:extLst>
          </p:cNvPr>
          <p:cNvSpPr txBox="1"/>
          <p:nvPr/>
        </p:nvSpPr>
        <p:spPr>
          <a:xfrm>
            <a:off x="4783326" y="522456"/>
            <a:ext cx="830821" cy="166071"/>
          </a:xfrm>
          <a:prstGeom prst="rect">
            <a:avLst/>
          </a:prstGeom>
        </p:spPr>
        <p:txBody>
          <a:bodyPr vert="horz" wrap="square" lIns="0" tIns="12065" rIns="0" bIns="0" rtlCol="0">
            <a:spAutoFit/>
          </a:bodyPr>
          <a:lstStyle/>
          <a:p>
            <a:pPr algn="l"/>
            <a:r>
              <a:rPr lang="it-IT" sz="1000" b="1" dirty="0">
                <a:latin typeface="Trebuchet MS" panose="020B0703020202090204" pitchFamily="34" charset="0"/>
              </a:rPr>
              <a:t>Discriminator</a:t>
            </a:r>
            <a:endParaRPr lang="it-IT" sz="1000" b="1" i="0" u="none" strike="noStrike" dirty="0">
              <a:effectLst/>
              <a:latin typeface="Trebuchet MS" panose="020B0703020202090204" pitchFamily="34" charset="0"/>
            </a:endParaRPr>
          </a:p>
        </p:txBody>
      </p:sp>
      <p:sp>
        <p:nvSpPr>
          <p:cNvPr id="20" name="object 7">
            <a:extLst>
              <a:ext uri="{FF2B5EF4-FFF2-40B4-BE49-F238E27FC236}">
                <a16:creationId xmlns:a16="http://schemas.microsoft.com/office/drawing/2014/main" id="{057AB85A-05AD-635A-7754-8400516CE7C5}"/>
              </a:ext>
            </a:extLst>
          </p:cNvPr>
          <p:cNvSpPr/>
          <p:nvPr/>
        </p:nvSpPr>
        <p:spPr>
          <a:xfrm>
            <a:off x="127583" y="1114207"/>
            <a:ext cx="3211036"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1" name="object 9">
            <a:extLst>
              <a:ext uri="{FF2B5EF4-FFF2-40B4-BE49-F238E27FC236}">
                <a16:creationId xmlns:a16="http://schemas.microsoft.com/office/drawing/2014/main" id="{815E2502-391A-EA7A-6EA3-B6BF8B223FAA}"/>
              </a:ext>
            </a:extLst>
          </p:cNvPr>
          <p:cNvGrpSpPr/>
          <p:nvPr/>
        </p:nvGrpSpPr>
        <p:grpSpPr>
          <a:xfrm>
            <a:off x="127583" y="1277429"/>
            <a:ext cx="3211081" cy="678607"/>
            <a:chOff x="237197" y="1199184"/>
            <a:chExt cx="5285740" cy="226536"/>
          </a:xfrm>
        </p:grpSpPr>
        <p:pic>
          <p:nvPicPr>
            <p:cNvPr id="22" name="object 10">
              <a:extLst>
                <a:ext uri="{FF2B5EF4-FFF2-40B4-BE49-F238E27FC236}">
                  <a16:creationId xmlns:a16="http://schemas.microsoft.com/office/drawing/2014/main" id="{6057E3AB-60B3-9888-A61C-B4C1A5559839}"/>
                </a:ext>
              </a:extLst>
            </p:cNvPr>
            <p:cNvPicPr/>
            <p:nvPr/>
          </p:nvPicPr>
          <p:blipFill>
            <a:blip r:embed="rId3" cstate="print"/>
            <a:stretch>
              <a:fillRect/>
            </a:stretch>
          </p:blipFill>
          <p:spPr>
            <a:xfrm>
              <a:off x="237197" y="1199184"/>
              <a:ext cx="5285667" cy="50609"/>
            </a:xfrm>
            <a:prstGeom prst="rect">
              <a:avLst/>
            </a:prstGeom>
          </p:spPr>
        </p:pic>
        <p:sp>
          <p:nvSpPr>
            <p:cNvPr id="23" name="object 12">
              <a:extLst>
                <a:ext uri="{FF2B5EF4-FFF2-40B4-BE49-F238E27FC236}">
                  <a16:creationId xmlns:a16="http://schemas.microsoft.com/office/drawing/2014/main" id="{D4BBB0B1-E58E-3A4F-9FE2-14280397D78A}"/>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24" name="object 6">
                <a:extLst>
                  <a:ext uri="{FF2B5EF4-FFF2-40B4-BE49-F238E27FC236}">
                    <a16:creationId xmlns:a16="http://schemas.microsoft.com/office/drawing/2014/main" id="{4793A98E-F56F-B714-5094-EEBD11F94B45}"/>
                  </a:ext>
                </a:extLst>
              </p:cNvPr>
              <p:cNvSpPr txBox="1"/>
              <p:nvPr/>
            </p:nvSpPr>
            <p:spPr>
              <a:xfrm>
                <a:off x="177425" y="1384958"/>
                <a:ext cx="3085515" cy="357149"/>
              </a:xfrm>
              <a:prstGeom prst="rect">
                <a:avLst/>
              </a:prstGeom>
            </p:spPr>
            <p:txBody>
              <a:bodyPr vert="horz" wrap="square" lIns="0" tIns="12065" rIns="0" bIns="0" rtlCol="0">
                <a:spAutoFit/>
              </a:bodyPr>
              <a:lstStyle/>
              <a:p>
                <a:pPr marL="171450" indent="-171450" algn="l">
                  <a:buFont typeface="Arial" panose="020B0604020202020204" pitchFamily="34" charset="0"/>
                  <a:buChar char="•"/>
                </a:pPr>
                <a:r>
                  <a:rPr lang="it-IT" sz="1000" dirty="0">
                    <a:latin typeface="Trebuchet MS" panose="020B0703020202090204" pitchFamily="34" charset="0"/>
                  </a:rPr>
                  <a:t>Discriminator: </a:t>
                </a:r>
                <a14:m>
                  <m:oMath xmlns:m="http://schemas.openxmlformats.org/officeDocument/2006/math">
                    <m:sSub>
                      <m:sSubPr>
                        <m:ctrlPr>
                          <a:rPr lang="it-IT" sz="1000" i="1" smtClean="0">
                            <a:latin typeface="Cambria Math" panose="02040503050406030204" pitchFamily="18" charset="0"/>
                          </a:rPr>
                        </m:ctrlPr>
                      </m:sSubPr>
                      <m:e>
                        <m:r>
                          <a:rPr lang="en-US" sz="1000" b="0" i="1" smtClean="0">
                            <a:latin typeface="Cambria Math" panose="02040503050406030204" pitchFamily="18" charset="0"/>
                          </a:rPr>
                          <m:t>𝐿</m:t>
                        </m:r>
                      </m:e>
                      <m:sub>
                        <m:r>
                          <a:rPr lang="en-US" sz="1000" b="0" i="1" smtClean="0">
                            <a:latin typeface="Cambria Math" panose="02040503050406030204" pitchFamily="18" charset="0"/>
                          </a:rPr>
                          <m:t>𝐷</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𝐿</m:t>
                        </m:r>
                      </m:e>
                      <m:sub>
                        <m:r>
                          <a:rPr lang="en-US" sz="1000" b="0" i="1" smtClean="0">
                            <a:latin typeface="Cambria Math" panose="02040503050406030204" pitchFamily="18" charset="0"/>
                          </a:rPr>
                          <m:t>𝑎𝑑𝑣</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𝜆</m:t>
                        </m:r>
                      </m:e>
                      <m:sub>
                        <m:r>
                          <a:rPr lang="en-US" sz="1000" b="0" i="1" smtClean="0">
                            <a:latin typeface="Cambria Math" panose="02040503050406030204" pitchFamily="18" charset="0"/>
                          </a:rPr>
                          <m:t>𝑐𝑙𝑠</m:t>
                        </m:r>
                      </m:sub>
                    </m:sSub>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𝐿</m:t>
                        </m:r>
                      </m:e>
                      <m:sub>
                        <m:r>
                          <a:rPr lang="en-US" sz="1000" b="0" i="1" smtClean="0">
                            <a:latin typeface="Cambria Math" panose="02040503050406030204" pitchFamily="18" charset="0"/>
                          </a:rPr>
                          <m:t>𝑐𝑙𝑠</m:t>
                        </m:r>
                      </m:sub>
                      <m:sup>
                        <m:r>
                          <a:rPr lang="en-US" sz="1000" b="0" i="1" smtClean="0">
                            <a:latin typeface="Cambria Math" panose="02040503050406030204" pitchFamily="18" charset="0"/>
                          </a:rPr>
                          <m:t>𝑟</m:t>
                        </m:r>
                      </m:sup>
                    </m:sSubSup>
                  </m:oMath>
                </a14:m>
                <a:endParaRPr lang="it-IT" sz="1000" dirty="0">
                  <a:latin typeface="Trebuchet MS" panose="020B0703020202090204" pitchFamily="34" charset="0"/>
                </a:endParaRPr>
              </a:p>
              <a:p>
                <a:pPr marL="171450" indent="-171450">
                  <a:buFont typeface="Arial" panose="020B0604020202020204" pitchFamily="34" charset="0"/>
                  <a:buChar char="•"/>
                </a:pPr>
                <a:r>
                  <a:rPr lang="it-IT" sz="1000" i="0" u="none" strike="noStrike" dirty="0">
                    <a:effectLst/>
                    <a:latin typeface="Trebuchet MS" panose="020B0703020202090204" pitchFamily="34" charset="0"/>
                  </a:rPr>
                  <a:t>Generator: </a:t>
                </a:r>
                <a14:m>
                  <m:oMath xmlns:m="http://schemas.openxmlformats.org/officeDocument/2006/math">
                    <m:sSub>
                      <m:sSubPr>
                        <m:ctrlPr>
                          <a:rPr lang="it-IT" sz="1000" i="1" u="none" strike="noStrike" smtClean="0">
                            <a:effectLst/>
                            <a:latin typeface="Cambria Math" panose="02040503050406030204" pitchFamily="18" charset="0"/>
                          </a:rPr>
                        </m:ctrlPr>
                      </m:sSubPr>
                      <m:e>
                        <m:r>
                          <a:rPr lang="en-US" sz="1000" b="0" i="1" u="none" strike="noStrike" smtClean="0">
                            <a:effectLst/>
                            <a:latin typeface="Cambria Math" panose="02040503050406030204" pitchFamily="18" charset="0"/>
                          </a:rPr>
                          <m:t>𝐿</m:t>
                        </m:r>
                      </m:e>
                      <m:sub>
                        <m:r>
                          <a:rPr lang="en-US" sz="1000" b="0" i="1" u="none" strike="noStrike" smtClean="0">
                            <a:effectLst/>
                            <a:latin typeface="Cambria Math" panose="02040503050406030204" pitchFamily="18" charset="0"/>
                          </a:rPr>
                          <m:t>𝐺</m:t>
                        </m:r>
                      </m:sub>
                    </m:sSub>
                    <m:r>
                      <a:rPr lang="en-US" sz="1000" b="0" i="1" u="none" strike="noStrike" smtClean="0">
                        <a:effectLst/>
                        <a:latin typeface="Cambria Math" panose="02040503050406030204" pitchFamily="18" charset="0"/>
                      </a:rPr>
                      <m:t>=</m:t>
                    </m:r>
                    <m:sSub>
                      <m:sSubPr>
                        <m:ctrlPr>
                          <a:rPr lang="en-US" sz="1000" b="0" i="1" u="none" strike="noStrike" smtClean="0">
                            <a:effectLst/>
                            <a:latin typeface="Cambria Math" panose="02040503050406030204" pitchFamily="18" charset="0"/>
                          </a:rPr>
                        </m:ctrlPr>
                      </m:sSubPr>
                      <m:e>
                        <m:r>
                          <a:rPr lang="en-US" sz="1000" b="0" i="1" u="none" strike="noStrike" smtClean="0">
                            <a:effectLst/>
                            <a:latin typeface="Cambria Math" panose="02040503050406030204" pitchFamily="18" charset="0"/>
                          </a:rPr>
                          <m:t>𝐿</m:t>
                        </m:r>
                      </m:e>
                      <m:sub>
                        <m:r>
                          <a:rPr lang="en-US" sz="1000" b="0" i="1" u="none" strike="noStrike" smtClean="0">
                            <a:effectLst/>
                            <a:latin typeface="Cambria Math" panose="02040503050406030204" pitchFamily="18" charset="0"/>
                          </a:rPr>
                          <m:t>𝑎𝑑𝑣</m:t>
                        </m:r>
                      </m:sub>
                    </m:sSub>
                    <m:r>
                      <a:rPr lang="en-US" sz="1000" b="0" i="1" u="none" strike="noStrike" smtClean="0">
                        <a:effectLst/>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𝜆</m:t>
                        </m:r>
                      </m:e>
                      <m:sub>
                        <m:r>
                          <a:rPr lang="en-US" sz="1000" i="1">
                            <a:latin typeface="Cambria Math" panose="02040503050406030204" pitchFamily="18" charset="0"/>
                          </a:rPr>
                          <m:t>𝑐𝑙𝑠</m:t>
                        </m:r>
                      </m:sub>
                    </m:sSub>
                    <m:sSubSup>
                      <m:sSubSupPr>
                        <m:ctrlPr>
                          <a:rPr lang="en-US" sz="1000" b="0" i="1" u="none" strike="noStrike" smtClean="0">
                            <a:effectLst/>
                            <a:latin typeface="Cambria Math" panose="02040503050406030204" pitchFamily="18" charset="0"/>
                          </a:rPr>
                        </m:ctrlPr>
                      </m:sSubSupPr>
                      <m:e>
                        <m:r>
                          <a:rPr lang="en-US" sz="1000" b="0" i="1" u="none" strike="noStrike" smtClean="0">
                            <a:effectLst/>
                            <a:latin typeface="Cambria Math" panose="02040503050406030204" pitchFamily="18" charset="0"/>
                          </a:rPr>
                          <m:t>𝐿</m:t>
                        </m:r>
                      </m:e>
                      <m:sub>
                        <m:r>
                          <a:rPr lang="en-US" sz="1000" b="0" i="1" u="none" strike="noStrike" smtClean="0">
                            <a:effectLst/>
                            <a:latin typeface="Cambria Math" panose="02040503050406030204" pitchFamily="18" charset="0"/>
                          </a:rPr>
                          <m:t>𝑐𝑙𝑠</m:t>
                        </m:r>
                      </m:sub>
                      <m:sup>
                        <m:r>
                          <a:rPr lang="en-US" sz="1000" b="0" i="1" u="none" strike="noStrike" smtClean="0">
                            <a:effectLst/>
                            <a:latin typeface="Cambria Math" panose="02040503050406030204" pitchFamily="18" charset="0"/>
                          </a:rPr>
                          <m:t>𝑓</m:t>
                        </m:r>
                      </m:sup>
                    </m:sSubSup>
                    <m:r>
                      <a:rPr lang="en-US" sz="1000" b="0" i="1" u="none" strike="noStrike" smtClean="0">
                        <a:effectLst/>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𝜆</m:t>
                        </m:r>
                      </m:e>
                      <m:sub>
                        <m:r>
                          <a:rPr lang="en-US" sz="1000" b="0" i="1" smtClean="0">
                            <a:latin typeface="Cambria Math" panose="02040503050406030204" pitchFamily="18" charset="0"/>
                            <a:ea typeface="Cambria Math" panose="02040503050406030204" pitchFamily="18" charset="0"/>
                          </a:rPr>
                          <m:t>𝑟𝑒𝑐</m:t>
                        </m:r>
                      </m:sub>
                    </m:sSub>
                    <m:sSub>
                      <m:sSubPr>
                        <m:ctrlPr>
                          <a:rPr lang="en-US" sz="1000" b="0" i="1" u="none" strike="noStrike" smtClean="0">
                            <a:effectLst/>
                            <a:latin typeface="Cambria Math" panose="02040503050406030204" pitchFamily="18" charset="0"/>
                          </a:rPr>
                        </m:ctrlPr>
                      </m:sSubPr>
                      <m:e>
                        <m:r>
                          <a:rPr lang="en-US" sz="1000" b="0" i="1" u="none" strike="noStrike" smtClean="0">
                            <a:effectLst/>
                            <a:latin typeface="Cambria Math" panose="02040503050406030204" pitchFamily="18" charset="0"/>
                          </a:rPr>
                          <m:t>𝐿</m:t>
                        </m:r>
                      </m:e>
                      <m:sub>
                        <m:r>
                          <a:rPr lang="en-US" sz="1000" b="0" i="1" u="none" strike="noStrike" smtClean="0">
                            <a:effectLst/>
                            <a:latin typeface="Cambria Math" panose="02040503050406030204" pitchFamily="18" charset="0"/>
                          </a:rPr>
                          <m:t>𝑟𝑒𝑐</m:t>
                        </m:r>
                      </m:sub>
                    </m:sSub>
                  </m:oMath>
                </a14:m>
                <a:endParaRPr lang="it-IT" sz="1000" i="0" u="none" strike="noStrike" dirty="0">
                  <a:effectLst/>
                  <a:latin typeface="Trebuchet MS" panose="020B0703020202090204" pitchFamily="34" charset="0"/>
                </a:endParaRPr>
              </a:p>
            </p:txBody>
          </p:sp>
        </mc:Choice>
        <mc:Fallback xmlns="">
          <p:sp>
            <p:nvSpPr>
              <p:cNvPr id="24" name="object 6">
                <a:extLst>
                  <a:ext uri="{FF2B5EF4-FFF2-40B4-BE49-F238E27FC236}">
                    <a16:creationId xmlns:a16="http://schemas.microsoft.com/office/drawing/2014/main" id="{4793A98E-F56F-B714-5094-EEBD11F94B45}"/>
                  </a:ext>
                </a:extLst>
              </p:cNvPr>
              <p:cNvSpPr txBox="1">
                <a:spLocks noRot="1" noChangeAspect="1" noMove="1" noResize="1" noEditPoints="1" noAdjustHandles="1" noChangeArrowheads="1" noChangeShapeType="1" noTextEdit="1"/>
              </p:cNvSpPr>
              <p:nvPr/>
            </p:nvSpPr>
            <p:spPr>
              <a:xfrm>
                <a:off x="177425" y="1384958"/>
                <a:ext cx="3085515" cy="357149"/>
              </a:xfrm>
              <a:prstGeom prst="rect">
                <a:avLst/>
              </a:prstGeom>
              <a:blipFill>
                <a:blip r:embed="rId4"/>
                <a:stretch>
                  <a:fillRect l="-2049" t="-6667" b="-16667"/>
                </a:stretch>
              </a:blipFill>
            </p:spPr>
            <p:txBody>
              <a:bodyPr/>
              <a:lstStyle/>
              <a:p>
                <a:r>
                  <a:rPr lang="en-US">
                    <a:noFill/>
                  </a:rPr>
                  <a:t> </a:t>
                </a:r>
              </a:p>
            </p:txBody>
          </p:sp>
        </mc:Fallback>
      </mc:AlternateContent>
      <p:sp>
        <p:nvSpPr>
          <p:cNvPr id="25" name="object 8">
            <a:extLst>
              <a:ext uri="{FF2B5EF4-FFF2-40B4-BE49-F238E27FC236}">
                <a16:creationId xmlns:a16="http://schemas.microsoft.com/office/drawing/2014/main" id="{5991481D-42DE-7C6E-3EB5-404843623820}"/>
              </a:ext>
            </a:extLst>
          </p:cNvPr>
          <p:cNvSpPr txBox="1"/>
          <p:nvPr/>
        </p:nvSpPr>
        <p:spPr>
          <a:xfrm>
            <a:off x="178385" y="1094169"/>
            <a:ext cx="1460034" cy="173124"/>
          </a:xfrm>
          <a:prstGeom prst="rect">
            <a:avLst/>
          </a:prstGeom>
        </p:spPr>
        <p:txBody>
          <a:bodyPr vert="horz" wrap="square" lIns="0" tIns="19050" rIns="0" bIns="0" rtlCol="0">
            <a:spAutoFit/>
          </a:bodyPr>
          <a:lstStyle/>
          <a:p>
            <a:pPr>
              <a:lnSpc>
                <a:spcPct val="100000"/>
              </a:lnSpc>
              <a:spcBef>
                <a:spcPts val="150"/>
              </a:spcBef>
            </a:pPr>
            <a:r>
              <a:rPr lang="en-US" sz="1000" spc="-45" dirty="0">
                <a:solidFill>
                  <a:srgbClr val="005714"/>
                </a:solidFill>
                <a:latin typeface="Trebuchet MS"/>
                <a:cs typeface="Trebuchet MS"/>
              </a:rPr>
              <a:t>Objective Functions</a:t>
            </a:r>
            <a:endParaRPr sz="1050" dirty="0">
              <a:latin typeface="Trebuchet MS"/>
              <a:cs typeface="Trebuchet MS"/>
            </a:endParaRPr>
          </a:p>
        </p:txBody>
      </p:sp>
      <p:sp>
        <p:nvSpPr>
          <p:cNvPr id="3" name="object 14">
            <a:extLst>
              <a:ext uri="{FF2B5EF4-FFF2-40B4-BE49-F238E27FC236}">
                <a16:creationId xmlns:a16="http://schemas.microsoft.com/office/drawing/2014/main" id="{07F6FFC2-ACB0-E6B7-D467-749B4664474B}"/>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
        <p:nvSpPr>
          <p:cNvPr id="17" name="object 6">
            <a:extLst>
              <a:ext uri="{FF2B5EF4-FFF2-40B4-BE49-F238E27FC236}">
                <a16:creationId xmlns:a16="http://schemas.microsoft.com/office/drawing/2014/main" id="{D076A012-FF3F-1D4E-6C64-B8D2BB065B9F}"/>
              </a:ext>
            </a:extLst>
          </p:cNvPr>
          <p:cNvSpPr txBox="1"/>
          <p:nvPr/>
        </p:nvSpPr>
        <p:spPr>
          <a:xfrm>
            <a:off x="140497" y="1995612"/>
            <a:ext cx="3085515" cy="319959"/>
          </a:xfrm>
          <a:prstGeom prst="rect">
            <a:avLst/>
          </a:prstGeom>
        </p:spPr>
        <p:txBody>
          <a:bodyPr vert="horz" wrap="square" lIns="0" tIns="12065" rIns="0" bIns="0" rtlCol="0">
            <a:spAutoFit/>
          </a:bodyPr>
          <a:lstStyle/>
          <a:p>
            <a:pPr algn="l"/>
            <a:r>
              <a:rPr lang="it-IT" sz="1000" dirty="0" err="1">
                <a:latin typeface="Trebuchet MS" panose="020B0703020202090204" pitchFamily="34" charset="0"/>
              </a:rPr>
              <a:t>Adversal</a:t>
            </a:r>
            <a:r>
              <a:rPr lang="it-IT" sz="1000" dirty="0">
                <a:latin typeface="Trebuchet MS" panose="020B0703020202090204" pitchFamily="34" charset="0"/>
              </a:rPr>
              <a:t> </a:t>
            </a:r>
            <a:r>
              <a:rPr lang="it-IT" sz="1000" dirty="0" err="1">
                <a:latin typeface="Trebuchet MS" panose="020B0703020202090204" pitchFamily="34" charset="0"/>
              </a:rPr>
              <a:t>loss</a:t>
            </a:r>
            <a:r>
              <a:rPr lang="it-IT" sz="1000" dirty="0">
                <a:latin typeface="Trebuchet MS" panose="020B0703020202090204" pitchFamily="34" charset="0"/>
              </a:rPr>
              <a:t> use </a:t>
            </a:r>
            <a:r>
              <a:rPr lang="it-IT" sz="1000" b="1" dirty="0" err="1">
                <a:latin typeface="Trebuchet MS" panose="020B0703020202090204" pitchFamily="34" charset="0"/>
              </a:rPr>
              <a:t>Wasserstein</a:t>
            </a:r>
            <a:r>
              <a:rPr lang="it-IT" sz="1000" b="1" dirty="0">
                <a:latin typeface="Trebuchet MS" panose="020B0703020202090204" pitchFamily="34" charset="0"/>
              </a:rPr>
              <a:t> GAN</a:t>
            </a:r>
            <a:r>
              <a:rPr lang="it-IT" sz="1000" dirty="0">
                <a:latin typeface="Trebuchet MS" panose="020B0703020202090204" pitchFamily="34" charset="0"/>
              </a:rPr>
              <a:t> </a:t>
            </a:r>
            <a:r>
              <a:rPr lang="it-IT" sz="1000" b="1" dirty="0" err="1">
                <a:latin typeface="Trebuchet MS" panose="020B0703020202090204" pitchFamily="34" charset="0"/>
              </a:rPr>
              <a:t>objective</a:t>
            </a:r>
            <a:r>
              <a:rPr lang="it-IT" sz="1000" dirty="0">
                <a:latin typeface="Trebuchet MS" panose="020B0703020202090204" pitchFamily="34" charset="0"/>
              </a:rPr>
              <a:t> with </a:t>
            </a:r>
            <a:r>
              <a:rPr lang="it-IT" sz="1000" dirty="0" err="1">
                <a:latin typeface="Trebuchet MS" panose="020B0703020202090204" pitchFamily="34" charset="0"/>
              </a:rPr>
              <a:t>gradient</a:t>
            </a:r>
            <a:r>
              <a:rPr lang="it-IT" sz="1000" dirty="0">
                <a:latin typeface="Trebuchet MS" panose="020B0703020202090204" pitchFamily="34" charset="0"/>
              </a:rPr>
              <a:t> </a:t>
            </a:r>
            <a:r>
              <a:rPr lang="it-IT" sz="1000" dirty="0" err="1">
                <a:latin typeface="Trebuchet MS" panose="020B0703020202090204" pitchFamily="34" charset="0"/>
              </a:rPr>
              <a:t>penality</a:t>
            </a:r>
            <a:r>
              <a:rPr lang="it-IT" sz="1000" dirty="0">
                <a:latin typeface="Trebuchet MS" panose="020B0703020202090204" pitchFamily="34" charset="0"/>
              </a:rPr>
              <a:t>, for </a:t>
            </a:r>
            <a:r>
              <a:rPr lang="it-IT" sz="1000" dirty="0" err="1">
                <a:latin typeface="Trebuchet MS" panose="020B0703020202090204" pitchFamily="34" charset="0"/>
              </a:rPr>
              <a:t>stability</a:t>
            </a:r>
            <a:r>
              <a:rPr lang="it-IT" sz="1000" dirty="0">
                <a:latin typeface="Trebuchet MS" panose="020B0703020202090204" pitchFamily="34" charset="0"/>
              </a:rPr>
              <a:t> and </a:t>
            </a:r>
            <a:r>
              <a:rPr lang="it-IT" sz="1000" dirty="0" err="1">
                <a:latin typeface="Trebuchet MS" panose="020B0703020202090204" pitchFamily="34" charset="0"/>
              </a:rPr>
              <a:t>higher</a:t>
            </a:r>
            <a:r>
              <a:rPr lang="it-IT" sz="1000" dirty="0">
                <a:latin typeface="Trebuchet MS" panose="020B0703020202090204" pitchFamily="34" charset="0"/>
              </a:rPr>
              <a:t> </a:t>
            </a:r>
            <a:r>
              <a:rPr lang="it-IT" sz="1000" dirty="0" err="1">
                <a:latin typeface="Trebuchet MS" panose="020B0703020202090204" pitchFamily="34" charset="0"/>
              </a:rPr>
              <a:t>quality</a:t>
            </a:r>
            <a:endParaRPr lang="it-IT" sz="1000" i="0" u="none" strike="noStrike" dirty="0">
              <a:effectLst/>
              <a:latin typeface="Trebuchet MS" panose="020B0703020202090204" pitchFamily="34" charset="0"/>
            </a:endParaRPr>
          </a:p>
        </p:txBody>
      </p:sp>
      <mc:AlternateContent xmlns:mc="http://schemas.openxmlformats.org/markup-compatibility/2006" xmlns:a14="http://schemas.microsoft.com/office/drawing/2010/main">
        <mc:Choice Requires="a14">
          <p:sp>
            <p:nvSpPr>
              <p:cNvPr id="32" name="object 6">
                <a:extLst>
                  <a:ext uri="{FF2B5EF4-FFF2-40B4-BE49-F238E27FC236}">
                    <a16:creationId xmlns:a16="http://schemas.microsoft.com/office/drawing/2014/main" id="{1DFE1B1A-0A38-B81C-34AB-65120F28E64E}"/>
                  </a:ext>
                </a:extLst>
              </p:cNvPr>
              <p:cNvSpPr txBox="1"/>
              <p:nvPr/>
            </p:nvSpPr>
            <p:spPr>
              <a:xfrm>
                <a:off x="177424" y="1786520"/>
                <a:ext cx="3085515" cy="166071"/>
              </a:xfrm>
              <a:prstGeom prst="rect">
                <a:avLst/>
              </a:prstGeom>
            </p:spPr>
            <p:txBody>
              <a:bodyPr vert="horz" wrap="square" lIns="0" tIns="12065" rIns="0" bIns="0" rtlCol="0">
                <a:spAutoFit/>
              </a:bodyPr>
              <a:lstStyle/>
              <a:p>
                <a:pPr algn="l"/>
                <a:r>
                  <a:rPr lang="it-IT" sz="1000" dirty="0">
                    <a:latin typeface="Trebuchet MS" panose="020B0703020202090204" pitchFamily="34" charset="0"/>
                  </a:rPr>
                  <a:t>Where: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𝜆</m:t>
                        </m:r>
                      </m:e>
                      <m:sub>
                        <m:r>
                          <a:rPr lang="en-US" sz="1000" b="0" i="1" smtClean="0">
                            <a:latin typeface="Cambria Math" panose="02040503050406030204" pitchFamily="18" charset="0"/>
                          </a:rPr>
                          <m:t>𝑐𝑙𝑠</m:t>
                        </m:r>
                      </m:sub>
                    </m:sSub>
                    <m:r>
                      <a:rPr lang="en-US" sz="1000" b="0" i="1" smtClean="0">
                        <a:latin typeface="Cambria Math" panose="02040503050406030204" pitchFamily="18" charset="0"/>
                      </a:rPr>
                      <m:t>=1</m:t>
                    </m:r>
                  </m:oMath>
                </a14:m>
                <a:r>
                  <a:rPr lang="it-IT" sz="1000" dirty="0">
                    <a:latin typeface="Trebuchet MS" panose="020B0703020202090204" pitchFamily="34" charset="0"/>
                  </a:rPr>
                  <a:t> and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𝜆</m:t>
                        </m:r>
                      </m:e>
                      <m:sub>
                        <m:r>
                          <a:rPr lang="en-US" sz="1000" b="0" i="1" smtClean="0">
                            <a:latin typeface="Cambria Math" panose="02040503050406030204" pitchFamily="18" charset="0"/>
                            <a:ea typeface="Cambria Math" panose="02040503050406030204" pitchFamily="18" charset="0"/>
                          </a:rPr>
                          <m:t>𝑟𝑒𝑐</m:t>
                        </m:r>
                      </m:sub>
                    </m:sSub>
                    <m:r>
                      <a:rPr lang="en-US" sz="1000" b="0" i="1" smtClean="0">
                        <a:latin typeface="Cambria Math" panose="02040503050406030204" pitchFamily="18" charset="0"/>
                      </a:rPr>
                      <m:t>=10</m:t>
                    </m:r>
                  </m:oMath>
                </a14:m>
                <a:endParaRPr lang="it-IT" sz="1000" i="0" u="none" strike="noStrike" dirty="0">
                  <a:effectLst/>
                  <a:latin typeface="Trebuchet MS" panose="020B0703020202090204" pitchFamily="34" charset="0"/>
                </a:endParaRPr>
              </a:p>
            </p:txBody>
          </p:sp>
        </mc:Choice>
        <mc:Fallback xmlns="">
          <p:sp>
            <p:nvSpPr>
              <p:cNvPr id="32" name="object 6">
                <a:extLst>
                  <a:ext uri="{FF2B5EF4-FFF2-40B4-BE49-F238E27FC236}">
                    <a16:creationId xmlns:a16="http://schemas.microsoft.com/office/drawing/2014/main" id="{1DFE1B1A-0A38-B81C-34AB-65120F28E64E}"/>
                  </a:ext>
                </a:extLst>
              </p:cNvPr>
              <p:cNvSpPr txBox="1">
                <a:spLocks noRot="1" noChangeAspect="1" noMove="1" noResize="1" noEditPoints="1" noAdjustHandles="1" noChangeArrowheads="1" noChangeShapeType="1" noTextEdit="1"/>
              </p:cNvSpPr>
              <p:nvPr/>
            </p:nvSpPr>
            <p:spPr>
              <a:xfrm>
                <a:off x="177424" y="1786520"/>
                <a:ext cx="3085515" cy="166071"/>
              </a:xfrm>
              <a:prstGeom prst="rect">
                <a:avLst/>
              </a:prstGeom>
              <a:blipFill>
                <a:blip r:embed="rId5"/>
                <a:stretch>
                  <a:fillRect l="-2459" t="-14286" b="-42857"/>
                </a:stretch>
              </a:blipFill>
            </p:spPr>
            <p:txBody>
              <a:bodyPr/>
              <a:lstStyle/>
              <a:p>
                <a:r>
                  <a:rPr lang="en-US">
                    <a:noFill/>
                  </a:rPr>
                  <a:t> </a:t>
                </a:r>
              </a:p>
            </p:txBody>
          </p:sp>
        </mc:Fallback>
      </mc:AlternateContent>
      <p:sp>
        <p:nvSpPr>
          <p:cNvPr id="33" name="object 14">
            <a:extLst>
              <a:ext uri="{FF2B5EF4-FFF2-40B4-BE49-F238E27FC236}">
                <a16:creationId xmlns:a16="http://schemas.microsoft.com/office/drawing/2014/main" id="{5AA973C3-2263-E3CB-AAA6-EC2D924B547C}"/>
              </a:ext>
            </a:extLst>
          </p:cNvPr>
          <p:cNvSpPr txBox="1">
            <a:spLocks/>
          </p:cNvSpPr>
          <p:nvPr/>
        </p:nvSpPr>
        <p:spPr>
          <a:xfrm>
            <a:off x="140497" y="2950561"/>
            <a:ext cx="5524050"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90"/>
              </a:spcBef>
            </a:pPr>
            <a:r>
              <a:rPr lang="en-US" spc="35" dirty="0"/>
              <a:t>[5] </a:t>
            </a:r>
            <a:r>
              <a:rPr lang="it-IT" b="0" i="0" u="none" strike="noStrike" dirty="0">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Choi, </a:t>
            </a:r>
            <a:r>
              <a:rPr lang="it-IT" b="0" i="0" u="none" strike="noStrike" dirty="0" err="1">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Yunjey</a:t>
            </a:r>
            <a:r>
              <a:rPr lang="it-IT" b="0" i="0" u="none" strike="noStrike" dirty="0">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 et al. "</a:t>
            </a:r>
            <a:r>
              <a:rPr lang="it-IT" b="0" i="0" u="none" strike="noStrike" dirty="0" err="1">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Stargan</a:t>
            </a:r>
            <a:r>
              <a:rPr lang="it-IT" b="0" i="0" u="none" strike="noStrike" dirty="0">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 </a:t>
            </a:r>
            <a:r>
              <a:rPr lang="it-IT" b="0" i="0" u="none" strike="noStrike" dirty="0" err="1">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Unified</a:t>
            </a:r>
            <a:r>
              <a:rPr lang="it-IT" b="0" i="0" u="none" strike="noStrike" dirty="0">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 generative </a:t>
            </a:r>
            <a:r>
              <a:rPr lang="it-IT" b="0" i="0" u="none" strike="noStrike" dirty="0" err="1">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adversarial</a:t>
            </a:r>
            <a:r>
              <a:rPr lang="it-IT" b="0" i="0" u="none" strike="noStrike" dirty="0">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 networks for multi-domain image-to-image </a:t>
            </a:r>
            <a:r>
              <a:rPr lang="it-IT" b="0" i="0" u="none" strike="noStrike" dirty="0" err="1">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translation</a:t>
            </a:r>
            <a:r>
              <a:rPr lang="it-IT" b="0" i="0" u="none" strike="noStrike" dirty="0">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4" name="object 7">
            <a:extLst>
              <a:ext uri="{FF2B5EF4-FFF2-40B4-BE49-F238E27FC236}">
                <a16:creationId xmlns:a16="http://schemas.microsoft.com/office/drawing/2014/main" id="{BE47C3D6-7F9A-B9D9-36CF-F0C11788EE9E}"/>
              </a:ext>
            </a:extLst>
          </p:cNvPr>
          <p:cNvSpPr/>
          <p:nvPr/>
        </p:nvSpPr>
        <p:spPr>
          <a:xfrm>
            <a:off x="127538" y="2360628"/>
            <a:ext cx="3211036"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35" name="object 9">
            <a:extLst>
              <a:ext uri="{FF2B5EF4-FFF2-40B4-BE49-F238E27FC236}">
                <a16:creationId xmlns:a16="http://schemas.microsoft.com/office/drawing/2014/main" id="{942C0A0B-0BD0-D223-A8BB-0B69BEA54034}"/>
              </a:ext>
            </a:extLst>
          </p:cNvPr>
          <p:cNvGrpSpPr/>
          <p:nvPr/>
        </p:nvGrpSpPr>
        <p:grpSpPr>
          <a:xfrm>
            <a:off x="127538" y="2513714"/>
            <a:ext cx="3211081" cy="395602"/>
            <a:chOff x="237197" y="1199184"/>
            <a:chExt cx="5285740" cy="226536"/>
          </a:xfrm>
        </p:grpSpPr>
        <p:pic>
          <p:nvPicPr>
            <p:cNvPr id="36" name="object 10">
              <a:extLst>
                <a:ext uri="{FF2B5EF4-FFF2-40B4-BE49-F238E27FC236}">
                  <a16:creationId xmlns:a16="http://schemas.microsoft.com/office/drawing/2014/main" id="{68E7D27E-54C8-72E2-84CE-7CB12028C6F3}"/>
                </a:ext>
              </a:extLst>
            </p:cNvPr>
            <p:cNvPicPr/>
            <p:nvPr/>
          </p:nvPicPr>
          <p:blipFill>
            <a:blip r:embed="rId3" cstate="print"/>
            <a:stretch>
              <a:fillRect/>
            </a:stretch>
          </p:blipFill>
          <p:spPr>
            <a:xfrm>
              <a:off x="237197" y="1199184"/>
              <a:ext cx="5285667" cy="50609"/>
            </a:xfrm>
            <a:prstGeom prst="rect">
              <a:avLst/>
            </a:prstGeom>
          </p:spPr>
        </p:pic>
        <p:sp>
          <p:nvSpPr>
            <p:cNvPr id="37" name="object 12">
              <a:extLst>
                <a:ext uri="{FF2B5EF4-FFF2-40B4-BE49-F238E27FC236}">
                  <a16:creationId xmlns:a16="http://schemas.microsoft.com/office/drawing/2014/main" id="{CEB55ECF-9C9F-7734-8BDB-3C9838EA6ECE}"/>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dirty="0"/>
            </a:p>
          </p:txBody>
        </p:sp>
      </p:grpSp>
      <p:sp>
        <p:nvSpPr>
          <p:cNvPr id="38" name="object 8">
            <a:extLst>
              <a:ext uri="{FF2B5EF4-FFF2-40B4-BE49-F238E27FC236}">
                <a16:creationId xmlns:a16="http://schemas.microsoft.com/office/drawing/2014/main" id="{9D1C826D-37BA-EFBD-3816-808349BD51F9}"/>
              </a:ext>
            </a:extLst>
          </p:cNvPr>
          <p:cNvSpPr txBox="1"/>
          <p:nvPr/>
        </p:nvSpPr>
        <p:spPr>
          <a:xfrm>
            <a:off x="178340" y="2340590"/>
            <a:ext cx="1460034" cy="173124"/>
          </a:xfrm>
          <a:prstGeom prst="rect">
            <a:avLst/>
          </a:prstGeom>
        </p:spPr>
        <p:txBody>
          <a:bodyPr vert="horz" wrap="square" lIns="0" tIns="19050" rIns="0" bIns="0" rtlCol="0">
            <a:spAutoFit/>
          </a:bodyPr>
          <a:lstStyle/>
          <a:p>
            <a:pPr>
              <a:lnSpc>
                <a:spcPct val="100000"/>
              </a:lnSpc>
              <a:spcBef>
                <a:spcPts val="150"/>
              </a:spcBef>
            </a:pPr>
            <a:r>
              <a:rPr lang="en-US" sz="1000" spc="-45" dirty="0">
                <a:solidFill>
                  <a:srgbClr val="005714"/>
                </a:solidFill>
                <a:latin typeface="Trebuchet MS"/>
                <a:cs typeface="Trebuchet MS"/>
              </a:rPr>
              <a:t>Training Parameters</a:t>
            </a:r>
            <a:endParaRPr sz="1050" dirty="0">
              <a:latin typeface="Trebuchet MS"/>
              <a:cs typeface="Trebuchet MS"/>
            </a:endParaRPr>
          </a:p>
        </p:txBody>
      </p:sp>
      <p:sp>
        <p:nvSpPr>
          <p:cNvPr id="39" name="object 6">
            <a:extLst>
              <a:ext uri="{FF2B5EF4-FFF2-40B4-BE49-F238E27FC236}">
                <a16:creationId xmlns:a16="http://schemas.microsoft.com/office/drawing/2014/main" id="{9C2EDF16-29EA-CD6D-4226-07DF5D66C6FB}"/>
              </a:ext>
            </a:extLst>
          </p:cNvPr>
          <p:cNvSpPr txBox="1"/>
          <p:nvPr/>
        </p:nvSpPr>
        <p:spPr>
          <a:xfrm>
            <a:off x="177424" y="2556473"/>
            <a:ext cx="3085515" cy="319959"/>
          </a:xfrm>
          <a:prstGeom prst="rect">
            <a:avLst/>
          </a:prstGeom>
        </p:spPr>
        <p:txBody>
          <a:bodyPr vert="horz" wrap="square" lIns="0" tIns="12065" rIns="0" bIns="0" rtlCol="0">
            <a:spAutoFit/>
          </a:bodyPr>
          <a:lstStyle/>
          <a:p>
            <a:pPr algn="l"/>
            <a:r>
              <a:rPr lang="it-IT" sz="1000" dirty="0">
                <a:latin typeface="Trebuchet MS" panose="020B0703020202090204" pitchFamily="34" charset="0"/>
              </a:rPr>
              <a:t>200.000 </a:t>
            </a:r>
            <a:r>
              <a:rPr lang="it-IT" sz="1000" dirty="0" err="1">
                <a:latin typeface="Trebuchet MS" panose="020B0703020202090204" pitchFamily="34" charset="0"/>
              </a:rPr>
              <a:t>iteration</a:t>
            </a:r>
            <a:r>
              <a:rPr lang="it-IT" sz="1000" dirty="0">
                <a:latin typeface="Trebuchet MS" panose="020B0703020202090204" pitchFamily="34" charset="0"/>
              </a:rPr>
              <a:t>, batch size 16</a:t>
            </a:r>
            <a:endParaRPr lang="it-IT" sz="1000" i="0" u="none" strike="noStrike" dirty="0">
              <a:effectLst/>
              <a:latin typeface="Trebuchet MS" panose="020B0703020202090204" pitchFamily="34" charset="0"/>
            </a:endParaRPr>
          </a:p>
          <a:p>
            <a:pPr algn="l"/>
            <a:r>
              <a:rPr lang="it-IT" sz="1000" dirty="0" err="1">
                <a:latin typeface="Trebuchet MS" panose="020B0703020202090204" pitchFamily="34" charset="0"/>
              </a:rPr>
              <a:t>Lr</a:t>
            </a:r>
            <a:r>
              <a:rPr lang="it-IT" sz="1000" dirty="0">
                <a:latin typeface="Trebuchet MS" panose="020B0703020202090204" pitchFamily="34" charset="0"/>
              </a:rPr>
              <a:t> 0.0001 for first 10 </a:t>
            </a:r>
            <a:r>
              <a:rPr lang="it-IT" sz="1000" dirty="0" err="1">
                <a:latin typeface="Trebuchet MS" panose="020B0703020202090204" pitchFamily="34" charset="0"/>
              </a:rPr>
              <a:t>epoch</a:t>
            </a:r>
            <a:r>
              <a:rPr lang="it-IT" sz="1000" dirty="0">
                <a:latin typeface="Trebuchet MS" panose="020B0703020202090204" pitchFamily="34" charset="0"/>
              </a:rPr>
              <a:t>, </a:t>
            </a:r>
            <a:r>
              <a:rPr lang="it-IT" sz="1000" dirty="0" err="1">
                <a:latin typeface="Trebuchet MS" panose="020B0703020202090204" pitchFamily="34" charset="0"/>
              </a:rPr>
              <a:t>linerly</a:t>
            </a:r>
            <a:r>
              <a:rPr lang="it-IT" sz="1000" dirty="0">
                <a:latin typeface="Trebuchet MS" panose="020B0703020202090204" pitchFamily="34" charset="0"/>
              </a:rPr>
              <a:t> </a:t>
            </a:r>
            <a:r>
              <a:rPr lang="it-IT" sz="1000" dirty="0" err="1">
                <a:latin typeface="Trebuchet MS" panose="020B0703020202090204" pitchFamily="34" charset="0"/>
              </a:rPr>
              <a:t>decay</a:t>
            </a:r>
            <a:r>
              <a:rPr lang="it-IT" sz="1000" dirty="0">
                <a:latin typeface="Trebuchet MS" panose="020B0703020202090204" pitchFamily="34" charset="0"/>
              </a:rPr>
              <a:t> after</a:t>
            </a:r>
            <a:endParaRPr lang="it-IT" sz="1000" i="0" u="none" strike="noStrike" dirty="0">
              <a:effectLst/>
              <a:latin typeface="Trebuchet MS" panose="020B0703020202090204" pitchFamily="34" charset="0"/>
            </a:endParaRPr>
          </a:p>
        </p:txBody>
      </p:sp>
      <p:grpSp>
        <p:nvGrpSpPr>
          <p:cNvPr id="46" name="Gruppo 45">
            <a:extLst>
              <a:ext uri="{FF2B5EF4-FFF2-40B4-BE49-F238E27FC236}">
                <a16:creationId xmlns:a16="http://schemas.microsoft.com/office/drawing/2014/main" id="{F530FD66-F19A-AEB0-D8E4-5B7B25008BCE}"/>
              </a:ext>
            </a:extLst>
          </p:cNvPr>
          <p:cNvGrpSpPr/>
          <p:nvPr/>
        </p:nvGrpSpPr>
        <p:grpSpPr>
          <a:xfrm>
            <a:off x="3662258" y="728787"/>
            <a:ext cx="1460034" cy="2211931"/>
            <a:chOff x="3662168" y="840317"/>
            <a:chExt cx="1019353" cy="1926255"/>
          </a:xfrm>
        </p:grpSpPr>
        <p:grpSp>
          <p:nvGrpSpPr>
            <p:cNvPr id="42" name="Gruppo 41">
              <a:extLst>
                <a:ext uri="{FF2B5EF4-FFF2-40B4-BE49-F238E27FC236}">
                  <a16:creationId xmlns:a16="http://schemas.microsoft.com/office/drawing/2014/main" id="{E678FE23-3249-9D85-65E8-FC1AED0579FB}"/>
                </a:ext>
              </a:extLst>
            </p:cNvPr>
            <p:cNvGrpSpPr/>
            <p:nvPr/>
          </p:nvGrpSpPr>
          <p:grpSpPr>
            <a:xfrm>
              <a:off x="3662258" y="840317"/>
              <a:ext cx="1019263" cy="1901714"/>
              <a:chOff x="3662258" y="840317"/>
              <a:chExt cx="1019263" cy="1901714"/>
            </a:xfrm>
          </p:grpSpPr>
          <p:pic>
            <p:nvPicPr>
              <p:cNvPr id="5" name="Immagine 4" descr="Immagine che contiene testo, schermata, Parallelo, linea&#10;&#10;Descrizione generata automaticamente">
                <a:extLst>
                  <a:ext uri="{FF2B5EF4-FFF2-40B4-BE49-F238E27FC236}">
                    <a16:creationId xmlns:a16="http://schemas.microsoft.com/office/drawing/2014/main" id="{381B61B9-6016-8923-9D6A-BF3D896D4A40}"/>
                  </a:ext>
                </a:extLst>
              </p:cNvPr>
              <p:cNvPicPr>
                <a:picLocks noChangeAspect="1"/>
              </p:cNvPicPr>
              <p:nvPr/>
            </p:nvPicPr>
            <p:blipFill rotWithShape="1">
              <a:blip r:embed="rId6">
                <a:extLst>
                  <a:ext uri="{28A0092B-C50C-407E-A947-70E740481C1C}">
                    <a14:useLocalDpi xmlns:a14="http://schemas.microsoft.com/office/drawing/2010/main" val="0"/>
                  </a:ext>
                </a:extLst>
              </a:blip>
              <a:srcRect t="7288" r="43188" b="7643"/>
              <a:stretch/>
            </p:blipFill>
            <p:spPr>
              <a:xfrm>
                <a:off x="3662258" y="845820"/>
                <a:ext cx="1019263" cy="1896211"/>
              </a:xfrm>
              <a:prstGeom prst="rect">
                <a:avLst/>
              </a:prstGeom>
            </p:spPr>
          </p:pic>
          <p:pic>
            <p:nvPicPr>
              <p:cNvPr id="41" name="Immagine 40" descr="Immagine che contiene testo, schermata, Parallelo, linea&#10;&#10;Descrizione generata automaticamente">
                <a:extLst>
                  <a:ext uri="{FF2B5EF4-FFF2-40B4-BE49-F238E27FC236}">
                    <a16:creationId xmlns:a16="http://schemas.microsoft.com/office/drawing/2014/main" id="{71140D24-0159-D813-6067-44F5F6452333}"/>
                  </a:ext>
                </a:extLst>
              </p:cNvPr>
              <p:cNvPicPr>
                <a:picLocks noChangeAspect="1"/>
              </p:cNvPicPr>
              <p:nvPr/>
            </p:nvPicPr>
            <p:blipFill rotWithShape="1">
              <a:blip r:embed="rId6">
                <a:extLst>
                  <a:ext uri="{28A0092B-C50C-407E-A947-70E740481C1C}">
                    <a14:useLocalDpi xmlns:a14="http://schemas.microsoft.com/office/drawing/2010/main" val="0"/>
                  </a:ext>
                </a:extLst>
              </a:blip>
              <a:srcRect r="53016" b="94079"/>
              <a:stretch/>
            </p:blipFill>
            <p:spPr>
              <a:xfrm>
                <a:off x="3662258" y="840317"/>
                <a:ext cx="842935" cy="131972"/>
              </a:xfrm>
              <a:prstGeom prst="rect">
                <a:avLst/>
              </a:prstGeom>
            </p:spPr>
          </p:pic>
        </p:grpSp>
        <p:pic>
          <p:nvPicPr>
            <p:cNvPr id="44" name="Immagine 43" descr="Immagine che contiene testo, schermata, Parallelo, linea&#10;&#10;Descrizione generata automaticamente">
              <a:extLst>
                <a:ext uri="{FF2B5EF4-FFF2-40B4-BE49-F238E27FC236}">
                  <a16:creationId xmlns:a16="http://schemas.microsoft.com/office/drawing/2014/main" id="{CE3FB27E-7889-3971-697F-794656906C53}"/>
                </a:ext>
              </a:extLst>
            </p:cNvPr>
            <p:cNvPicPr>
              <a:picLocks noChangeAspect="1"/>
            </p:cNvPicPr>
            <p:nvPr/>
          </p:nvPicPr>
          <p:blipFill rotWithShape="1">
            <a:blip r:embed="rId6">
              <a:extLst>
                <a:ext uri="{28A0092B-C50C-407E-A947-70E740481C1C}">
                  <a14:useLocalDpi xmlns:a14="http://schemas.microsoft.com/office/drawing/2010/main" val="0"/>
                </a:ext>
              </a:extLst>
            </a:blip>
            <a:srcRect t="94735" r="61217" b="-655"/>
            <a:stretch/>
          </p:blipFill>
          <p:spPr>
            <a:xfrm>
              <a:off x="3662168" y="2634599"/>
              <a:ext cx="695804" cy="131973"/>
            </a:xfrm>
            <a:prstGeom prst="rect">
              <a:avLst/>
            </a:prstGeom>
          </p:spPr>
        </p:pic>
      </p:grpSp>
      <p:pic>
        <p:nvPicPr>
          <p:cNvPr id="52" name="Immagine 51" descr="Immagine che contiene testo, schermata, Carattere, numero&#10;&#10;Descrizione generata automaticamente">
            <a:extLst>
              <a:ext uri="{FF2B5EF4-FFF2-40B4-BE49-F238E27FC236}">
                <a16:creationId xmlns:a16="http://schemas.microsoft.com/office/drawing/2014/main" id="{6DFEADDB-E8D6-78BA-0C1F-3B3AFC16E0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326" y="1056270"/>
            <a:ext cx="762000" cy="1460500"/>
          </a:xfrm>
          <a:prstGeom prst="rect">
            <a:avLst/>
          </a:prstGeom>
        </p:spPr>
      </p:pic>
    </p:spTree>
    <p:extLst>
      <p:ext uri="{BB962C8B-B14F-4D97-AF65-F5344CB8AC3E}">
        <p14:creationId xmlns:p14="http://schemas.microsoft.com/office/powerpoint/2010/main" val="2639868014"/>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AEA22-D7DD-37BD-AB5C-8BB120FE938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AF2431B-BA87-A2A6-1144-929B4A4CBFDD}"/>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3.4 </a:t>
            </a:r>
            <a:r>
              <a:rPr lang="it-IT" sz="1400" b="1" spc="-5" err="1">
                <a:solidFill>
                  <a:srgbClr val="005714"/>
                </a:solidFill>
                <a:latin typeface="Arial"/>
                <a:cs typeface="Arial"/>
              </a:rPr>
              <a:t>Results</a:t>
            </a:r>
            <a:endParaRPr sz="1400">
              <a:latin typeface="Arial"/>
              <a:cs typeface="Arial"/>
            </a:endParaRPr>
          </a:p>
        </p:txBody>
      </p:sp>
      <p:sp>
        <p:nvSpPr>
          <p:cNvPr id="4" name="object 4">
            <a:extLst>
              <a:ext uri="{FF2B5EF4-FFF2-40B4-BE49-F238E27FC236}">
                <a16:creationId xmlns:a16="http://schemas.microsoft.com/office/drawing/2014/main" id="{1A0BE50D-7E3D-10B2-84DE-4FAC3CF632CC}"/>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884A923B-B4E6-2B63-E435-C32451C7F4BE}"/>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A250D59E-4497-7F0F-233E-267F52D358F9}"/>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425169E7-83EA-F898-1EA7-57116681E936}"/>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55B3C524-DD8E-59FD-6B5A-A1BE5BD11AA3}"/>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6AC3E732-85E1-93F0-E7BE-06E1DA03E59D}"/>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04D979F7-2B6D-A1DE-8FCD-7984D0CAF43E}"/>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5AE8EC0B-44E9-442D-50D4-6A6490EBFBFF}"/>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67E856C9-2469-A9D9-40F1-E954093CD761}"/>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C80F26E3-F813-3D03-009E-8962CB3D0724}"/>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29</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3FF655B3-927D-171B-70F8-7903BD7EE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pic>
        <p:nvPicPr>
          <p:cNvPr id="15" name="Immagine 14" descr="Immagine che contiene Viso umano, sorriso, persona, occhiali&#10;&#10;Descrizione generata automaticamente">
            <a:extLst>
              <a:ext uri="{FF2B5EF4-FFF2-40B4-BE49-F238E27FC236}">
                <a16:creationId xmlns:a16="http://schemas.microsoft.com/office/drawing/2014/main" id="{F73EA8E2-199F-33A3-0257-F636C3430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88" y="1435097"/>
            <a:ext cx="4880908" cy="1626969"/>
          </a:xfrm>
          <a:prstGeom prst="rect">
            <a:avLst/>
          </a:prstGeom>
        </p:spPr>
      </p:pic>
      <p:sp>
        <p:nvSpPr>
          <p:cNvPr id="19" name="object 6">
            <a:extLst>
              <a:ext uri="{FF2B5EF4-FFF2-40B4-BE49-F238E27FC236}">
                <a16:creationId xmlns:a16="http://schemas.microsoft.com/office/drawing/2014/main" id="{5E55BC44-81BB-A0A1-7C72-598FA92C9E54}"/>
              </a:ext>
            </a:extLst>
          </p:cNvPr>
          <p:cNvSpPr txBox="1"/>
          <p:nvPr/>
        </p:nvSpPr>
        <p:spPr>
          <a:xfrm>
            <a:off x="139558" y="786183"/>
            <a:ext cx="2667142" cy="627736"/>
          </a:xfrm>
          <a:prstGeom prst="rect">
            <a:avLst/>
          </a:prstGeom>
        </p:spPr>
        <p:txBody>
          <a:bodyPr vert="horz" wrap="square" lIns="0" tIns="12065" rIns="0" bIns="0" rtlCol="0">
            <a:spAutoFit/>
          </a:bodyPr>
          <a:lstStyle/>
          <a:p>
            <a:r>
              <a:rPr lang="it-IT" sz="1000" dirty="0">
                <a:solidFill>
                  <a:srgbClr val="000000"/>
                </a:solidFill>
                <a:latin typeface="Trebuchet MS" panose="020B0703020202090204" pitchFamily="34" charset="0"/>
              </a:rPr>
              <a:t>The </a:t>
            </a:r>
            <a:r>
              <a:rPr lang="it-IT" sz="1000" dirty="0" err="1">
                <a:solidFill>
                  <a:srgbClr val="000000"/>
                </a:solidFill>
                <a:latin typeface="Trebuchet MS" panose="020B0703020202090204" pitchFamily="34" charset="0"/>
              </a:rPr>
              <a:t>outcomes</a:t>
            </a:r>
            <a:r>
              <a:rPr lang="it-IT" sz="1000" dirty="0">
                <a:solidFill>
                  <a:srgbClr val="000000"/>
                </a:solidFill>
                <a:latin typeface="Trebuchet MS" panose="020B0703020202090204" pitchFamily="34" charset="0"/>
              </a:rPr>
              <a:t> </a:t>
            </a:r>
            <a:r>
              <a:rPr lang="it-IT" sz="1000" dirty="0" err="1">
                <a:solidFill>
                  <a:srgbClr val="000000"/>
                </a:solidFill>
                <a:latin typeface="Trebuchet MS" panose="020B0703020202090204" pitchFamily="34" charset="0"/>
              </a:rPr>
              <a:t>align</a:t>
            </a:r>
            <a:r>
              <a:rPr lang="it-IT" sz="1000" dirty="0">
                <a:solidFill>
                  <a:srgbClr val="000000"/>
                </a:solidFill>
                <a:latin typeface="Trebuchet MS" panose="020B0703020202090204" pitchFamily="34" charset="0"/>
              </a:rPr>
              <a:t> with </a:t>
            </a:r>
            <a:r>
              <a:rPr lang="it-IT" sz="1000" dirty="0" err="1">
                <a:solidFill>
                  <a:srgbClr val="000000"/>
                </a:solidFill>
                <a:latin typeface="Trebuchet MS" panose="020B0703020202090204" pitchFamily="34" charset="0"/>
              </a:rPr>
              <a:t>expectations</a:t>
            </a:r>
            <a:r>
              <a:rPr lang="it-IT" sz="1000" dirty="0">
                <a:solidFill>
                  <a:srgbClr val="000000"/>
                </a:solidFill>
                <a:latin typeface="Trebuchet MS" panose="020B0703020202090204" pitchFamily="34" charset="0"/>
              </a:rPr>
              <a:t>. The </a:t>
            </a:r>
            <a:r>
              <a:rPr lang="it-IT" sz="1000" dirty="0" err="1">
                <a:solidFill>
                  <a:srgbClr val="000000"/>
                </a:solidFill>
                <a:latin typeface="Trebuchet MS" panose="020B0703020202090204" pitchFamily="34" charset="0"/>
              </a:rPr>
              <a:t>poorest</a:t>
            </a:r>
            <a:r>
              <a:rPr lang="it-IT" sz="1000" dirty="0">
                <a:solidFill>
                  <a:srgbClr val="000000"/>
                </a:solidFill>
                <a:latin typeface="Trebuchet MS" panose="020B0703020202090204" pitchFamily="34" charset="0"/>
              </a:rPr>
              <a:t> </a:t>
            </a:r>
            <a:r>
              <a:rPr lang="it-IT" sz="1000" dirty="0" err="1">
                <a:solidFill>
                  <a:srgbClr val="000000"/>
                </a:solidFill>
                <a:latin typeface="Trebuchet MS" panose="020B0703020202090204" pitchFamily="34" charset="0"/>
              </a:rPr>
              <a:t>results</a:t>
            </a:r>
            <a:r>
              <a:rPr lang="it-IT" sz="1000" dirty="0">
                <a:solidFill>
                  <a:srgbClr val="000000"/>
                </a:solidFill>
                <a:latin typeface="Trebuchet MS" panose="020B0703020202090204" pitchFamily="34" charset="0"/>
              </a:rPr>
              <a:t>, </a:t>
            </a:r>
            <a:r>
              <a:rPr lang="it-IT" sz="1000" dirty="0" err="1">
                <a:solidFill>
                  <a:srgbClr val="000000"/>
                </a:solidFill>
                <a:latin typeface="Trebuchet MS" panose="020B0703020202090204" pitchFamily="34" charset="0"/>
              </a:rPr>
              <a:t>indicated</a:t>
            </a:r>
            <a:r>
              <a:rPr lang="it-IT" sz="1000" dirty="0">
                <a:solidFill>
                  <a:srgbClr val="000000"/>
                </a:solidFill>
                <a:latin typeface="Trebuchet MS" panose="020B0703020202090204" pitchFamily="34" charset="0"/>
              </a:rPr>
              <a:t> by </a:t>
            </a:r>
            <a:r>
              <a:rPr lang="it-IT" sz="1000" dirty="0" err="1">
                <a:solidFill>
                  <a:srgbClr val="000000"/>
                </a:solidFill>
                <a:latin typeface="Trebuchet MS" panose="020B0703020202090204" pitchFamily="34" charset="0"/>
              </a:rPr>
              <a:t>surprised</a:t>
            </a:r>
            <a:r>
              <a:rPr lang="it-IT" sz="1000" dirty="0">
                <a:solidFill>
                  <a:srgbClr val="000000"/>
                </a:solidFill>
                <a:latin typeface="Trebuchet MS" panose="020B0703020202090204" pitchFamily="34" charset="0"/>
              </a:rPr>
              <a:t> </a:t>
            </a:r>
            <a:r>
              <a:rPr lang="it-IT" sz="1000" dirty="0" err="1">
                <a:solidFill>
                  <a:srgbClr val="000000"/>
                </a:solidFill>
                <a:latin typeface="Trebuchet MS" panose="020B0703020202090204" pitchFamily="34" charset="0"/>
              </a:rPr>
              <a:t>facial</a:t>
            </a:r>
            <a:r>
              <a:rPr lang="it-IT" sz="1000" dirty="0">
                <a:solidFill>
                  <a:srgbClr val="000000"/>
                </a:solidFill>
                <a:latin typeface="Trebuchet MS" panose="020B0703020202090204" pitchFamily="34" charset="0"/>
              </a:rPr>
              <a:t> </a:t>
            </a:r>
            <a:r>
              <a:rPr lang="it-IT" sz="1000" dirty="0" err="1">
                <a:solidFill>
                  <a:srgbClr val="000000"/>
                </a:solidFill>
                <a:latin typeface="Trebuchet MS" panose="020B0703020202090204" pitchFamily="34" charset="0"/>
              </a:rPr>
              <a:t>expressions</a:t>
            </a:r>
            <a:r>
              <a:rPr lang="it-IT" sz="1000" dirty="0">
                <a:solidFill>
                  <a:srgbClr val="000000"/>
                </a:solidFill>
                <a:latin typeface="Trebuchet MS" panose="020B0703020202090204" pitchFamily="34" charset="0"/>
              </a:rPr>
              <a:t>, </a:t>
            </a:r>
            <a:r>
              <a:rPr lang="it-IT" sz="1000" dirty="0" err="1">
                <a:solidFill>
                  <a:srgbClr val="000000"/>
                </a:solidFill>
                <a:latin typeface="Trebuchet MS" panose="020B0703020202090204" pitchFamily="34" charset="0"/>
              </a:rPr>
              <a:t>likely</a:t>
            </a:r>
            <a:r>
              <a:rPr lang="it-IT" sz="1000" dirty="0">
                <a:solidFill>
                  <a:srgbClr val="000000"/>
                </a:solidFill>
                <a:latin typeface="Trebuchet MS" panose="020B0703020202090204" pitchFamily="34" charset="0"/>
              </a:rPr>
              <a:t> </a:t>
            </a:r>
            <a:r>
              <a:rPr lang="it-IT" sz="1000" dirty="0" err="1">
                <a:solidFill>
                  <a:srgbClr val="000000"/>
                </a:solidFill>
                <a:latin typeface="Trebuchet MS" panose="020B0703020202090204" pitchFamily="34" charset="0"/>
              </a:rPr>
              <a:t>stem</a:t>
            </a:r>
            <a:r>
              <a:rPr lang="it-IT" sz="1000" dirty="0">
                <a:solidFill>
                  <a:srgbClr val="000000"/>
                </a:solidFill>
                <a:latin typeface="Trebuchet MS" panose="020B0703020202090204" pitchFamily="34" charset="0"/>
              </a:rPr>
              <a:t> from a </a:t>
            </a:r>
            <a:r>
              <a:rPr lang="it-IT" sz="1000" dirty="0" err="1">
                <a:solidFill>
                  <a:srgbClr val="000000"/>
                </a:solidFill>
                <a:latin typeface="Trebuchet MS" panose="020B0703020202090204" pitchFamily="34" charset="0"/>
              </a:rPr>
              <a:t>lack</a:t>
            </a:r>
            <a:r>
              <a:rPr lang="it-IT" sz="1000" dirty="0">
                <a:solidFill>
                  <a:srgbClr val="000000"/>
                </a:solidFill>
                <a:latin typeface="Trebuchet MS" panose="020B0703020202090204" pitchFamily="34" charset="0"/>
              </a:rPr>
              <a:t> of training images. </a:t>
            </a:r>
            <a:endParaRPr lang="it-IT" sz="1000" dirty="0">
              <a:solidFill>
                <a:srgbClr val="000000"/>
              </a:solidFill>
              <a:effectLst/>
              <a:latin typeface="Trebuchet MS" panose="020B0703020202090204" pitchFamily="34" charset="0"/>
            </a:endParaRPr>
          </a:p>
        </p:txBody>
      </p:sp>
      <p:sp>
        <p:nvSpPr>
          <p:cNvPr id="3" name="object 14">
            <a:extLst>
              <a:ext uri="{FF2B5EF4-FFF2-40B4-BE49-F238E27FC236}">
                <a16:creationId xmlns:a16="http://schemas.microsoft.com/office/drawing/2014/main" id="{663E8A04-0B87-8B50-FDDC-EFDCD1E9D116}"/>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graphicFrame>
        <p:nvGraphicFramePr>
          <p:cNvPr id="17" name="Tabella 16">
            <a:extLst>
              <a:ext uri="{FF2B5EF4-FFF2-40B4-BE49-F238E27FC236}">
                <a16:creationId xmlns:a16="http://schemas.microsoft.com/office/drawing/2014/main" id="{12EF1277-EFE2-A40A-0F8D-F1180D53AEA5}"/>
              </a:ext>
            </a:extLst>
          </p:cNvPr>
          <p:cNvGraphicFramePr>
            <a:graphicFrameLocks noGrp="1"/>
          </p:cNvGraphicFramePr>
          <p:nvPr>
            <p:extLst>
              <p:ext uri="{D42A27DB-BD31-4B8C-83A1-F6EECF244321}">
                <p14:modId xmlns:p14="http://schemas.microsoft.com/office/powerpoint/2010/main" val="2112540123"/>
              </p:ext>
            </p:extLst>
          </p:nvPr>
        </p:nvGraphicFramePr>
        <p:xfrm>
          <a:off x="2882896" y="788172"/>
          <a:ext cx="2437600" cy="516202"/>
        </p:xfrm>
        <a:graphic>
          <a:graphicData uri="http://schemas.openxmlformats.org/drawingml/2006/table">
            <a:tbl>
              <a:tblPr firstRow="1" bandRow="1">
                <a:tableStyleId>{F5AB1C69-6EDB-4FF4-983F-18BD219EF322}</a:tableStyleId>
              </a:tblPr>
              <a:tblGrid>
                <a:gridCol w="335879">
                  <a:extLst>
                    <a:ext uri="{9D8B030D-6E8A-4147-A177-3AD203B41FA5}">
                      <a16:colId xmlns:a16="http://schemas.microsoft.com/office/drawing/2014/main" val="3238472945"/>
                    </a:ext>
                  </a:extLst>
                </a:gridCol>
                <a:gridCol w="428349">
                  <a:extLst>
                    <a:ext uri="{9D8B030D-6E8A-4147-A177-3AD203B41FA5}">
                      <a16:colId xmlns:a16="http://schemas.microsoft.com/office/drawing/2014/main" val="1944629459"/>
                    </a:ext>
                  </a:extLst>
                </a:gridCol>
                <a:gridCol w="418343">
                  <a:extLst>
                    <a:ext uri="{9D8B030D-6E8A-4147-A177-3AD203B41FA5}">
                      <a16:colId xmlns:a16="http://schemas.microsoft.com/office/drawing/2014/main" val="2465927344"/>
                    </a:ext>
                  </a:extLst>
                </a:gridCol>
                <a:gridCol w="418343">
                  <a:extLst>
                    <a:ext uri="{9D8B030D-6E8A-4147-A177-3AD203B41FA5}">
                      <a16:colId xmlns:a16="http://schemas.microsoft.com/office/drawing/2014/main" val="342639701"/>
                    </a:ext>
                  </a:extLst>
                </a:gridCol>
                <a:gridCol w="418343">
                  <a:extLst>
                    <a:ext uri="{9D8B030D-6E8A-4147-A177-3AD203B41FA5}">
                      <a16:colId xmlns:a16="http://schemas.microsoft.com/office/drawing/2014/main" val="2592391145"/>
                    </a:ext>
                  </a:extLst>
                </a:gridCol>
                <a:gridCol w="418343">
                  <a:extLst>
                    <a:ext uri="{9D8B030D-6E8A-4147-A177-3AD203B41FA5}">
                      <a16:colId xmlns:a16="http://schemas.microsoft.com/office/drawing/2014/main" val="2625753037"/>
                    </a:ext>
                  </a:extLst>
                </a:gridCol>
              </a:tblGrid>
              <a:tr h="120248">
                <a:tc>
                  <a:txBody>
                    <a:bodyPr/>
                    <a:lstStyle/>
                    <a:p>
                      <a:pPr marL="0" algn="l" rtl="0"/>
                      <a:endParaRPr lang="it-IT" sz="500" dirty="0">
                        <a:solidFill>
                          <a:srgbClr val="005714"/>
                        </a:solidFill>
                      </a:endParaRPr>
                    </a:p>
                  </a:txBody>
                  <a:tcPr>
                    <a:lnL w="12700" cap="flat" cmpd="sng" algn="ctr">
                      <a:solidFill>
                        <a:schemeClr val="bg1"/>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571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rtl="0"/>
                      <a:r>
                        <a:rPr lang="it-IT" sz="1200" dirty="0">
                          <a:solidFill>
                            <a:srgbClr val="005714"/>
                          </a:solidFill>
                          <a:latin typeface="Trebuchet MS" panose="020B0703020202090204" pitchFamily="34" charset="0"/>
                        </a:rPr>
                        <a:t>😡</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tc>
                  <a:txBody>
                    <a:bodyPr/>
                    <a:lstStyle/>
                    <a:p>
                      <a:pPr marL="0" algn="ctr" rtl="0"/>
                      <a:r>
                        <a:rPr lang="it-IT" sz="1200" dirty="0">
                          <a:solidFill>
                            <a:srgbClr val="005714"/>
                          </a:solidFill>
                          <a:latin typeface="Trebuchet MS" panose="020B0703020202090204" pitchFamily="34" charset="0"/>
                        </a:rPr>
                        <a:t>😁</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tc>
                  <a:txBody>
                    <a:bodyPr/>
                    <a:lstStyle/>
                    <a:p>
                      <a:pPr marL="0" algn="ctr" rtl="0"/>
                      <a:r>
                        <a:rPr lang="it-IT" sz="1200" dirty="0">
                          <a:solidFill>
                            <a:srgbClr val="005714"/>
                          </a:solidFill>
                          <a:latin typeface="Trebuchet MS" panose="020B0703020202090204" pitchFamily="34" charset="0"/>
                        </a:rPr>
                        <a:t>😐</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tc>
                  <a:txBody>
                    <a:bodyPr/>
                    <a:lstStyle/>
                    <a:p>
                      <a:pPr marL="0" algn="ctr" rtl="0"/>
                      <a:r>
                        <a:rPr lang="it-IT" sz="1200" dirty="0">
                          <a:solidFill>
                            <a:srgbClr val="005714"/>
                          </a:solidFill>
                          <a:latin typeface="Trebuchet MS" panose="020B0703020202090204" pitchFamily="34" charset="0"/>
                        </a:rPr>
                        <a:t>😢</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tc>
                  <a:txBody>
                    <a:bodyPr/>
                    <a:lstStyle/>
                    <a:p>
                      <a:pPr marL="0" algn="ctr" rtl="0"/>
                      <a:r>
                        <a:rPr lang="it-IT" sz="1200" dirty="0">
                          <a:solidFill>
                            <a:srgbClr val="005714"/>
                          </a:solidFill>
                          <a:latin typeface="Trebuchet MS" panose="020B0703020202090204" pitchFamily="34" charset="0"/>
                        </a:rPr>
                        <a:t>😳</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rgbClr val="B2CDB9"/>
                    </a:solidFill>
                  </a:tcPr>
                </a:tc>
                <a:extLst>
                  <a:ext uri="{0D108BD9-81ED-4DB2-BD59-A6C34878D82A}">
                    <a16:rowId xmlns:a16="http://schemas.microsoft.com/office/drawing/2014/main" val="652499860"/>
                  </a:ext>
                </a:extLst>
              </a:tr>
              <a:tr h="241882">
                <a:tc>
                  <a:txBody>
                    <a:bodyPr/>
                    <a:lstStyle/>
                    <a:p>
                      <a:pPr marL="0" algn="l" rtl="0"/>
                      <a:r>
                        <a:rPr lang="it-IT" sz="800" b="1" dirty="0">
                          <a:solidFill>
                            <a:srgbClr val="005714"/>
                          </a:solidFill>
                          <a:latin typeface="Trebuchet MS" panose="020B0703020202090204" pitchFamily="34" charset="0"/>
                        </a:rPr>
                        <a:t>FID</a:t>
                      </a:r>
                      <a:endParaRPr lang="it-IT" sz="600" b="1" dirty="0">
                        <a:solidFill>
                          <a:srgbClr val="005714"/>
                        </a:solidFill>
                        <a:latin typeface="Trebuchet MS" panose="020B0703020202090204" pitchFamily="34" charset="0"/>
                      </a:endParaRP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lumMod val="85000"/>
                      </a:schemeClr>
                    </a:solidFill>
                  </a:tcPr>
                </a:tc>
                <a:tc>
                  <a:txBody>
                    <a:bodyPr/>
                    <a:lstStyle/>
                    <a:p>
                      <a:pPr marL="0" algn="l" rtl="0"/>
                      <a:r>
                        <a:rPr lang="it-IT" sz="800" dirty="0">
                          <a:solidFill>
                            <a:srgbClr val="005714"/>
                          </a:solidFill>
                          <a:latin typeface="Trebuchet MS" panose="020B0703020202090204" pitchFamily="34" charset="0"/>
                        </a:rPr>
                        <a:t>66.6</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dirty="0">
                          <a:solidFill>
                            <a:srgbClr val="005714"/>
                          </a:solidFill>
                          <a:latin typeface="Trebuchet MS" panose="020B0703020202090204" pitchFamily="34" charset="0"/>
                        </a:rPr>
                        <a:t>40.6</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dirty="0">
                          <a:solidFill>
                            <a:srgbClr val="005714"/>
                          </a:solidFill>
                          <a:latin typeface="Trebuchet MS" panose="020B0703020202090204" pitchFamily="34" charset="0"/>
                        </a:rPr>
                        <a:t>45.0</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dirty="0">
                          <a:solidFill>
                            <a:srgbClr val="005714"/>
                          </a:solidFill>
                          <a:latin typeface="Trebuchet MS" panose="020B0703020202090204" pitchFamily="34" charset="0"/>
                        </a:rPr>
                        <a:t>47.9</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tc>
                  <a:txBody>
                    <a:bodyPr/>
                    <a:lstStyle/>
                    <a:p>
                      <a:pPr marL="0" algn="l" rtl="0"/>
                      <a:r>
                        <a:rPr lang="it-IT" sz="800" dirty="0">
                          <a:solidFill>
                            <a:srgbClr val="005714"/>
                          </a:solidFill>
                          <a:latin typeface="Trebuchet MS" panose="020B0703020202090204" pitchFamily="34" charset="0"/>
                        </a:rPr>
                        <a:t>73.0</a:t>
                      </a:r>
                    </a:p>
                  </a:txBody>
                  <a:tcPr>
                    <a:lnL w="12700" cap="flat" cmpd="sng" algn="ctr">
                      <a:solidFill>
                        <a:srgbClr val="005714"/>
                      </a:solidFill>
                      <a:prstDash val="solid"/>
                      <a:round/>
                      <a:headEnd type="none" w="med" len="med"/>
                      <a:tailEnd type="none" w="med" len="med"/>
                    </a:lnL>
                    <a:lnR w="12700" cap="flat" cmpd="sng" algn="ctr">
                      <a:solidFill>
                        <a:srgbClr val="005714"/>
                      </a:solidFill>
                      <a:prstDash val="solid"/>
                      <a:round/>
                      <a:headEnd type="none" w="med" len="med"/>
                      <a:tailEnd type="none" w="med" len="med"/>
                    </a:lnR>
                    <a:lnT w="12700" cap="flat" cmpd="sng" algn="ctr">
                      <a:solidFill>
                        <a:srgbClr val="005714"/>
                      </a:solidFill>
                      <a:prstDash val="solid"/>
                      <a:round/>
                      <a:headEnd type="none" w="med" len="med"/>
                      <a:tailEnd type="none" w="med" len="med"/>
                    </a:lnT>
                    <a:lnB w="12700" cap="flat" cmpd="sng" algn="ctr">
                      <a:solidFill>
                        <a:srgbClr val="005714"/>
                      </a:solidFill>
                      <a:prstDash val="solid"/>
                      <a:round/>
                      <a:headEnd type="none" w="med" len="med"/>
                      <a:tailEnd type="none" w="med" len="med"/>
                    </a:lnB>
                    <a:solidFill>
                      <a:schemeClr val="bg1"/>
                    </a:solidFill>
                  </a:tcPr>
                </a:tc>
                <a:extLst>
                  <a:ext uri="{0D108BD9-81ED-4DB2-BD59-A6C34878D82A}">
                    <a16:rowId xmlns:a16="http://schemas.microsoft.com/office/drawing/2014/main" val="2955647223"/>
                  </a:ext>
                </a:extLst>
              </a:tr>
            </a:tbl>
          </a:graphicData>
        </a:graphic>
      </p:graphicFrame>
    </p:spTree>
    <p:extLst>
      <p:ext uri="{BB962C8B-B14F-4D97-AF65-F5344CB8AC3E}">
        <p14:creationId xmlns:p14="http://schemas.microsoft.com/office/powerpoint/2010/main" val="2416262914"/>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70025"/>
            <a:ext cx="2406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0.1 Data</a:t>
            </a:r>
            <a:endParaRPr sz="1400">
              <a:latin typeface="Arial"/>
              <a:cs typeface="Arial"/>
            </a:endParaRPr>
          </a:p>
        </p:txBody>
      </p:sp>
      <p:sp>
        <p:nvSpPr>
          <p:cNvPr id="4" name="object 4"/>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p:cNvGrpSpPr/>
          <p:nvPr/>
        </p:nvGrpSpPr>
        <p:grpSpPr>
          <a:xfrm>
            <a:off x="-2530" y="3077748"/>
            <a:ext cx="5762625" cy="146685"/>
            <a:chOff x="-2530" y="3077748"/>
            <a:chExt cx="5762625" cy="146685"/>
          </a:xfrm>
        </p:grpSpPr>
        <p:sp>
          <p:nvSpPr>
            <p:cNvPr id="8" name="object 8"/>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p:cNvSpPr txBox="1"/>
          <p:nvPr/>
        </p:nvSpPr>
        <p:spPr>
          <a:xfrm>
            <a:off x="5492978"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3</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1FDAADB4-4194-B448-5D72-FF90BE552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26" name="object 6">
            <a:extLst>
              <a:ext uri="{FF2B5EF4-FFF2-40B4-BE49-F238E27FC236}">
                <a16:creationId xmlns:a16="http://schemas.microsoft.com/office/drawing/2014/main" id="{2D4897C8-3579-E3BF-3762-83622902CF59}"/>
              </a:ext>
            </a:extLst>
          </p:cNvPr>
          <p:cNvSpPr txBox="1"/>
          <p:nvPr/>
        </p:nvSpPr>
        <p:spPr>
          <a:xfrm>
            <a:off x="154014" y="779457"/>
            <a:ext cx="4695771" cy="332783"/>
          </a:xfrm>
          <a:prstGeom prst="rect">
            <a:avLst/>
          </a:prstGeom>
        </p:spPr>
        <p:txBody>
          <a:bodyPr vert="horz" wrap="square" lIns="0" tIns="12065" rIns="0" bIns="0" rtlCol="0">
            <a:spAutoFit/>
          </a:bodyPr>
          <a:lstStyle/>
          <a:p>
            <a:pPr marL="12700">
              <a:spcBef>
                <a:spcPts val="95"/>
              </a:spcBef>
            </a:pPr>
            <a:r>
              <a:rPr lang="en-US" sz="1000" spc="-20" dirty="0">
                <a:latin typeface="Trebuchet MS"/>
                <a:cs typeface="Trebuchet MS"/>
              </a:rPr>
              <a:t>Emotion classification and generation from different type of signals.</a:t>
            </a:r>
          </a:p>
          <a:p>
            <a:pPr marL="12700">
              <a:lnSpc>
                <a:spcPct val="100000"/>
              </a:lnSpc>
              <a:spcBef>
                <a:spcPts val="95"/>
              </a:spcBef>
            </a:pPr>
            <a:endParaRPr lang="en-US" sz="1000" spc="-20" dirty="0">
              <a:latin typeface="Trebuchet MS"/>
              <a:cs typeface="Trebuchet MS"/>
            </a:endParaRPr>
          </a:p>
        </p:txBody>
      </p:sp>
      <p:sp>
        <p:nvSpPr>
          <p:cNvPr id="32" name="object 7">
            <a:extLst>
              <a:ext uri="{FF2B5EF4-FFF2-40B4-BE49-F238E27FC236}">
                <a16:creationId xmlns:a16="http://schemas.microsoft.com/office/drawing/2014/main" id="{3186D881-985C-6E82-47CF-2CF0A019857D}"/>
              </a:ext>
            </a:extLst>
          </p:cNvPr>
          <p:cNvSpPr/>
          <p:nvPr/>
        </p:nvSpPr>
        <p:spPr>
          <a:xfrm>
            <a:off x="154087" y="1018086"/>
            <a:ext cx="5285740" cy="17589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33" name="object 8">
            <a:extLst>
              <a:ext uri="{FF2B5EF4-FFF2-40B4-BE49-F238E27FC236}">
                <a16:creationId xmlns:a16="http://schemas.microsoft.com/office/drawing/2014/main" id="{FB71E250-53F8-A6EC-D0F5-635D4B0D9FD9}"/>
              </a:ext>
            </a:extLst>
          </p:cNvPr>
          <p:cNvSpPr txBox="1"/>
          <p:nvPr/>
        </p:nvSpPr>
        <p:spPr>
          <a:xfrm>
            <a:off x="204887" y="998048"/>
            <a:ext cx="1546386"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Modo Dimensional</a:t>
            </a:r>
            <a:endParaRPr sz="1000">
              <a:latin typeface="Trebuchet MS"/>
              <a:cs typeface="Trebuchet MS"/>
            </a:endParaRPr>
          </a:p>
        </p:txBody>
      </p:sp>
      <p:grpSp>
        <p:nvGrpSpPr>
          <p:cNvPr id="34" name="object 9">
            <a:extLst>
              <a:ext uri="{FF2B5EF4-FFF2-40B4-BE49-F238E27FC236}">
                <a16:creationId xmlns:a16="http://schemas.microsoft.com/office/drawing/2014/main" id="{5F0DF2D8-B66F-3740-359A-A5172FF7FFDD}"/>
              </a:ext>
            </a:extLst>
          </p:cNvPr>
          <p:cNvGrpSpPr/>
          <p:nvPr/>
        </p:nvGrpSpPr>
        <p:grpSpPr>
          <a:xfrm>
            <a:off x="154087" y="1181307"/>
            <a:ext cx="5285740" cy="443508"/>
            <a:chOff x="237197" y="1199184"/>
            <a:chExt cx="5285740" cy="226536"/>
          </a:xfrm>
        </p:grpSpPr>
        <p:pic>
          <p:nvPicPr>
            <p:cNvPr id="35" name="object 10">
              <a:extLst>
                <a:ext uri="{FF2B5EF4-FFF2-40B4-BE49-F238E27FC236}">
                  <a16:creationId xmlns:a16="http://schemas.microsoft.com/office/drawing/2014/main" id="{05D46FA2-139F-7E26-E499-833ECCFF213B}"/>
                </a:ext>
              </a:extLst>
            </p:cNvPr>
            <p:cNvPicPr/>
            <p:nvPr/>
          </p:nvPicPr>
          <p:blipFill>
            <a:blip r:embed="rId3" cstate="print"/>
            <a:stretch>
              <a:fillRect/>
            </a:stretch>
          </p:blipFill>
          <p:spPr>
            <a:xfrm>
              <a:off x="237197" y="1199184"/>
              <a:ext cx="5285667" cy="50609"/>
            </a:xfrm>
            <a:prstGeom prst="rect">
              <a:avLst/>
            </a:prstGeom>
          </p:spPr>
        </p:pic>
        <p:sp>
          <p:nvSpPr>
            <p:cNvPr id="36" name="object 12">
              <a:extLst>
                <a:ext uri="{FF2B5EF4-FFF2-40B4-BE49-F238E27FC236}">
                  <a16:creationId xmlns:a16="http://schemas.microsoft.com/office/drawing/2014/main" id="{45B453E4-32C3-F43C-C6DE-AD8367A76A35}"/>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45" name="object 6">
            <a:extLst>
              <a:ext uri="{FF2B5EF4-FFF2-40B4-BE49-F238E27FC236}">
                <a16:creationId xmlns:a16="http://schemas.microsoft.com/office/drawing/2014/main" id="{1A076710-EA4D-F400-BE4C-0C917256FB08}"/>
              </a:ext>
            </a:extLst>
          </p:cNvPr>
          <p:cNvSpPr txBox="1"/>
          <p:nvPr/>
        </p:nvSpPr>
        <p:spPr>
          <a:xfrm>
            <a:off x="204887" y="1217298"/>
            <a:ext cx="3666776" cy="332783"/>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~12,000 audio file</a:t>
            </a:r>
          </a:p>
          <a:p>
            <a:pPr marL="12700">
              <a:lnSpc>
                <a:spcPct val="100000"/>
              </a:lnSpc>
              <a:spcBef>
                <a:spcPts val="95"/>
              </a:spcBef>
            </a:pPr>
            <a:r>
              <a:rPr lang="en-US" sz="1000" spc="-20">
                <a:latin typeface="Trebuchet MS"/>
                <a:cs typeface="Trebuchet MS"/>
              </a:rPr>
              <a:t>7 categories</a:t>
            </a:r>
          </a:p>
        </p:txBody>
      </p:sp>
      <p:sp>
        <p:nvSpPr>
          <p:cNvPr id="50" name="object 7">
            <a:extLst>
              <a:ext uri="{FF2B5EF4-FFF2-40B4-BE49-F238E27FC236}">
                <a16:creationId xmlns:a16="http://schemas.microsoft.com/office/drawing/2014/main" id="{4059E13B-80C5-FAA0-67C1-008F71BD510A}"/>
              </a:ext>
            </a:extLst>
          </p:cNvPr>
          <p:cNvSpPr/>
          <p:nvPr/>
        </p:nvSpPr>
        <p:spPr>
          <a:xfrm>
            <a:off x="154014" y="1753423"/>
            <a:ext cx="5285740" cy="17589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51" name="object 8">
            <a:extLst>
              <a:ext uri="{FF2B5EF4-FFF2-40B4-BE49-F238E27FC236}">
                <a16:creationId xmlns:a16="http://schemas.microsoft.com/office/drawing/2014/main" id="{18AA4A07-0D06-07DF-E552-1D771242CE40}"/>
              </a:ext>
            </a:extLst>
          </p:cNvPr>
          <p:cNvSpPr txBox="1"/>
          <p:nvPr/>
        </p:nvSpPr>
        <p:spPr>
          <a:xfrm>
            <a:off x="204813" y="1733385"/>
            <a:ext cx="1546459"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Bi Dimensional</a:t>
            </a:r>
            <a:endParaRPr sz="1000">
              <a:latin typeface="Trebuchet MS"/>
              <a:cs typeface="Trebuchet MS"/>
            </a:endParaRPr>
          </a:p>
        </p:txBody>
      </p:sp>
      <p:grpSp>
        <p:nvGrpSpPr>
          <p:cNvPr id="52" name="object 9">
            <a:extLst>
              <a:ext uri="{FF2B5EF4-FFF2-40B4-BE49-F238E27FC236}">
                <a16:creationId xmlns:a16="http://schemas.microsoft.com/office/drawing/2014/main" id="{CCDF9F3A-E0E3-D107-CC38-405E0F7E0666}"/>
              </a:ext>
            </a:extLst>
          </p:cNvPr>
          <p:cNvGrpSpPr/>
          <p:nvPr/>
        </p:nvGrpSpPr>
        <p:grpSpPr>
          <a:xfrm>
            <a:off x="154014" y="1916643"/>
            <a:ext cx="5285740" cy="418459"/>
            <a:chOff x="237197" y="1199184"/>
            <a:chExt cx="5285740" cy="226536"/>
          </a:xfrm>
        </p:grpSpPr>
        <p:pic>
          <p:nvPicPr>
            <p:cNvPr id="53" name="object 10">
              <a:extLst>
                <a:ext uri="{FF2B5EF4-FFF2-40B4-BE49-F238E27FC236}">
                  <a16:creationId xmlns:a16="http://schemas.microsoft.com/office/drawing/2014/main" id="{1810E731-8378-4886-5A63-63701206EF71}"/>
                </a:ext>
              </a:extLst>
            </p:cNvPr>
            <p:cNvPicPr/>
            <p:nvPr/>
          </p:nvPicPr>
          <p:blipFill>
            <a:blip r:embed="rId3" cstate="print"/>
            <a:stretch>
              <a:fillRect/>
            </a:stretch>
          </p:blipFill>
          <p:spPr>
            <a:xfrm>
              <a:off x="237197" y="1199184"/>
              <a:ext cx="5285667" cy="50609"/>
            </a:xfrm>
            <a:prstGeom prst="rect">
              <a:avLst/>
            </a:prstGeom>
          </p:spPr>
        </p:pic>
        <p:sp>
          <p:nvSpPr>
            <p:cNvPr id="54" name="object 12">
              <a:extLst>
                <a:ext uri="{FF2B5EF4-FFF2-40B4-BE49-F238E27FC236}">
                  <a16:creationId xmlns:a16="http://schemas.microsoft.com/office/drawing/2014/main" id="{F28B8608-1298-6984-665A-F5B82A3C2084}"/>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55" name="object 6">
            <a:extLst>
              <a:ext uri="{FF2B5EF4-FFF2-40B4-BE49-F238E27FC236}">
                <a16:creationId xmlns:a16="http://schemas.microsoft.com/office/drawing/2014/main" id="{1CEFC66B-CB3F-91E7-C692-1A8DC2DB914A}"/>
              </a:ext>
            </a:extLst>
          </p:cNvPr>
          <p:cNvSpPr txBox="1"/>
          <p:nvPr/>
        </p:nvSpPr>
        <p:spPr>
          <a:xfrm>
            <a:off x="204814" y="1952635"/>
            <a:ext cx="3666776" cy="332783"/>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~14,000 images</a:t>
            </a:r>
          </a:p>
          <a:p>
            <a:pPr marL="12700">
              <a:lnSpc>
                <a:spcPct val="100000"/>
              </a:lnSpc>
              <a:spcBef>
                <a:spcPts val="95"/>
              </a:spcBef>
            </a:pPr>
            <a:r>
              <a:rPr lang="en-US" sz="1000" spc="-20">
                <a:latin typeface="Trebuchet MS"/>
                <a:cs typeface="Trebuchet MS"/>
              </a:rPr>
              <a:t>5 categories</a:t>
            </a:r>
          </a:p>
        </p:txBody>
      </p:sp>
      <p:sp>
        <p:nvSpPr>
          <p:cNvPr id="56" name="object 7">
            <a:extLst>
              <a:ext uri="{FF2B5EF4-FFF2-40B4-BE49-F238E27FC236}">
                <a16:creationId xmlns:a16="http://schemas.microsoft.com/office/drawing/2014/main" id="{42DF16DD-7389-25AA-85C8-0CDBDED2C279}"/>
              </a:ext>
            </a:extLst>
          </p:cNvPr>
          <p:cNvSpPr/>
          <p:nvPr/>
        </p:nvSpPr>
        <p:spPr>
          <a:xfrm>
            <a:off x="154014" y="2449804"/>
            <a:ext cx="5285740" cy="17589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57" name="object 8">
            <a:extLst>
              <a:ext uri="{FF2B5EF4-FFF2-40B4-BE49-F238E27FC236}">
                <a16:creationId xmlns:a16="http://schemas.microsoft.com/office/drawing/2014/main" id="{A2EC3BD6-E6BD-E7E9-26A4-14B433B80635}"/>
              </a:ext>
            </a:extLst>
          </p:cNvPr>
          <p:cNvSpPr txBox="1"/>
          <p:nvPr/>
        </p:nvSpPr>
        <p:spPr>
          <a:xfrm>
            <a:off x="204814" y="2429766"/>
            <a:ext cx="1546532"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GAN</a:t>
            </a:r>
            <a:endParaRPr sz="1000">
              <a:latin typeface="Trebuchet MS"/>
              <a:cs typeface="Trebuchet MS"/>
            </a:endParaRPr>
          </a:p>
        </p:txBody>
      </p:sp>
      <p:grpSp>
        <p:nvGrpSpPr>
          <p:cNvPr id="58" name="object 9">
            <a:extLst>
              <a:ext uri="{FF2B5EF4-FFF2-40B4-BE49-F238E27FC236}">
                <a16:creationId xmlns:a16="http://schemas.microsoft.com/office/drawing/2014/main" id="{9325A9E4-ED34-8D81-F256-C66F34101B61}"/>
              </a:ext>
            </a:extLst>
          </p:cNvPr>
          <p:cNvGrpSpPr/>
          <p:nvPr/>
        </p:nvGrpSpPr>
        <p:grpSpPr>
          <a:xfrm>
            <a:off x="154014" y="2613025"/>
            <a:ext cx="5285740" cy="226536"/>
            <a:chOff x="237197" y="1199184"/>
            <a:chExt cx="5285740" cy="226536"/>
          </a:xfrm>
        </p:grpSpPr>
        <p:pic>
          <p:nvPicPr>
            <p:cNvPr id="59" name="object 10">
              <a:extLst>
                <a:ext uri="{FF2B5EF4-FFF2-40B4-BE49-F238E27FC236}">
                  <a16:creationId xmlns:a16="http://schemas.microsoft.com/office/drawing/2014/main" id="{CBBA2C25-F8BA-6DFB-1179-00A18F8962B9}"/>
                </a:ext>
              </a:extLst>
            </p:cNvPr>
            <p:cNvPicPr/>
            <p:nvPr/>
          </p:nvPicPr>
          <p:blipFill>
            <a:blip r:embed="rId3" cstate="print"/>
            <a:stretch>
              <a:fillRect/>
            </a:stretch>
          </p:blipFill>
          <p:spPr>
            <a:xfrm>
              <a:off x="237197" y="1199184"/>
              <a:ext cx="5285667" cy="50609"/>
            </a:xfrm>
            <a:prstGeom prst="rect">
              <a:avLst/>
            </a:prstGeom>
          </p:spPr>
        </p:pic>
        <p:sp>
          <p:nvSpPr>
            <p:cNvPr id="60" name="object 12">
              <a:extLst>
                <a:ext uri="{FF2B5EF4-FFF2-40B4-BE49-F238E27FC236}">
                  <a16:creationId xmlns:a16="http://schemas.microsoft.com/office/drawing/2014/main" id="{B9A44132-B147-E17E-8E23-D23FB4C37E06}"/>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61" name="object 6">
            <a:extLst>
              <a:ext uri="{FF2B5EF4-FFF2-40B4-BE49-F238E27FC236}">
                <a16:creationId xmlns:a16="http://schemas.microsoft.com/office/drawing/2014/main" id="{76F2FD4F-FD61-250F-3DC0-8AD3598B3B06}"/>
              </a:ext>
            </a:extLst>
          </p:cNvPr>
          <p:cNvSpPr txBox="1"/>
          <p:nvPr/>
        </p:nvSpPr>
        <p:spPr>
          <a:xfrm>
            <a:off x="204814" y="2649016"/>
            <a:ext cx="3666776" cy="166071"/>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Same dataset used in bi-dimensional signal classification</a:t>
            </a:r>
          </a:p>
        </p:txBody>
      </p:sp>
      <p:sp>
        <p:nvSpPr>
          <p:cNvPr id="5" name="object 14">
            <a:extLst>
              <a:ext uri="{FF2B5EF4-FFF2-40B4-BE49-F238E27FC236}">
                <a16:creationId xmlns:a16="http://schemas.microsoft.com/office/drawing/2014/main" id="{C1FB166D-9FB9-72B0-487D-FBCEE8BF71E8}"/>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BF8E2-70BF-F7E2-5BD1-70984F83159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668389D-D0B4-DCAC-976E-DC7884B219EC}"/>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3.4 </a:t>
            </a:r>
            <a:r>
              <a:rPr lang="it-IT" sz="1400" b="1" spc="-5" err="1">
                <a:solidFill>
                  <a:srgbClr val="005714"/>
                </a:solidFill>
                <a:latin typeface="Arial"/>
                <a:cs typeface="Arial"/>
              </a:rPr>
              <a:t>Results</a:t>
            </a:r>
            <a:endParaRPr sz="1400">
              <a:latin typeface="Arial"/>
              <a:cs typeface="Arial"/>
            </a:endParaRPr>
          </a:p>
        </p:txBody>
      </p:sp>
      <p:sp>
        <p:nvSpPr>
          <p:cNvPr id="4" name="object 4">
            <a:extLst>
              <a:ext uri="{FF2B5EF4-FFF2-40B4-BE49-F238E27FC236}">
                <a16:creationId xmlns:a16="http://schemas.microsoft.com/office/drawing/2014/main" id="{05D0E877-B3FC-E101-CE52-F45EBB392BC5}"/>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0644C6BE-5156-BC1D-D99C-2F4102D2A465}"/>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1908F1FB-09AB-CC03-B6B9-FAFBE1B7FC11}"/>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D73E8E29-ECC6-067D-99D0-F733927B75EF}"/>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BB17A0AE-4FC6-6533-5D0A-F64390511650}"/>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2CA81E77-080A-B6D9-40ED-C9A9775321BD}"/>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580B10AD-D6B2-788B-6D2F-49AAF2F79727}"/>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FD36E60B-91D3-9320-D381-E52592B56526}"/>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C9A95858-C8CF-CAB1-C30C-608614111DE0}"/>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D6FDFBC4-37AD-B542-868A-CF7DBDB3CB25}"/>
              </a:ext>
            </a:extLst>
          </p:cNvPr>
          <p:cNvSpPr txBox="1"/>
          <p:nvPr/>
        </p:nvSpPr>
        <p:spPr>
          <a:xfrm>
            <a:off x="5460015"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30</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1C45C470-6887-FB53-C113-D47B017DF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grpSp>
        <p:nvGrpSpPr>
          <p:cNvPr id="32" name="Gruppo 31">
            <a:extLst>
              <a:ext uri="{FF2B5EF4-FFF2-40B4-BE49-F238E27FC236}">
                <a16:creationId xmlns:a16="http://schemas.microsoft.com/office/drawing/2014/main" id="{01D54F18-08A7-C1CA-D732-8C8F002E0C50}"/>
              </a:ext>
            </a:extLst>
          </p:cNvPr>
          <p:cNvGrpSpPr/>
          <p:nvPr/>
        </p:nvGrpSpPr>
        <p:grpSpPr>
          <a:xfrm>
            <a:off x="1625246" y="446005"/>
            <a:ext cx="4095227" cy="2572176"/>
            <a:chOff x="1625246" y="446005"/>
            <a:chExt cx="4095227" cy="2572176"/>
          </a:xfrm>
        </p:grpSpPr>
        <p:pic>
          <p:nvPicPr>
            <p:cNvPr id="31" name="Immagine 30" descr="Immagine che contiene Viso umano, collage, Fotomontaggio, schermata&#10;&#10;Descrizione generata automaticamente">
              <a:extLst>
                <a:ext uri="{FF2B5EF4-FFF2-40B4-BE49-F238E27FC236}">
                  <a16:creationId xmlns:a16="http://schemas.microsoft.com/office/drawing/2014/main" id="{1AB8A81A-B652-2921-1E43-B6EBAFC35C25}"/>
                </a:ext>
              </a:extLst>
            </p:cNvPr>
            <p:cNvPicPr>
              <a:picLocks noChangeAspect="1"/>
            </p:cNvPicPr>
            <p:nvPr/>
          </p:nvPicPr>
          <p:blipFill rotWithShape="1">
            <a:blip r:embed="rId4">
              <a:extLst>
                <a:ext uri="{28A0092B-C50C-407E-A947-70E740481C1C}">
                  <a14:useLocalDpi xmlns:a14="http://schemas.microsoft.com/office/drawing/2010/main" val="0"/>
                </a:ext>
              </a:extLst>
            </a:blip>
            <a:srcRect t="87624" b="6166"/>
            <a:stretch/>
          </p:blipFill>
          <p:spPr>
            <a:xfrm>
              <a:off x="1625246" y="1106138"/>
              <a:ext cx="4091775" cy="677664"/>
            </a:xfrm>
            <a:prstGeom prst="rect">
              <a:avLst/>
            </a:prstGeom>
          </p:spPr>
        </p:pic>
        <p:pic>
          <p:nvPicPr>
            <p:cNvPr id="3" name="Immagine 2" descr="Immagine che contiene Viso umano, collage, Fotomontaggio, schermata&#10;&#10;Descrizione generata automaticamente">
              <a:extLst>
                <a:ext uri="{FF2B5EF4-FFF2-40B4-BE49-F238E27FC236}">
                  <a16:creationId xmlns:a16="http://schemas.microsoft.com/office/drawing/2014/main" id="{F181C67D-386A-20A9-F9EE-BEDACDF1E808}"/>
                </a:ext>
              </a:extLst>
            </p:cNvPr>
            <p:cNvPicPr>
              <a:picLocks noChangeAspect="1"/>
            </p:cNvPicPr>
            <p:nvPr/>
          </p:nvPicPr>
          <p:blipFill rotWithShape="1">
            <a:blip r:embed="rId4">
              <a:extLst>
                <a:ext uri="{28A0092B-C50C-407E-A947-70E740481C1C}">
                  <a14:useLocalDpi xmlns:a14="http://schemas.microsoft.com/office/drawing/2010/main" val="0"/>
                </a:ext>
              </a:extLst>
            </a:blip>
            <a:srcRect t="24927" b="68767"/>
            <a:stretch/>
          </p:blipFill>
          <p:spPr>
            <a:xfrm>
              <a:off x="1625266" y="446005"/>
              <a:ext cx="4091775" cy="660921"/>
            </a:xfrm>
            <a:prstGeom prst="rect">
              <a:avLst/>
            </a:prstGeom>
          </p:spPr>
        </p:pic>
        <p:pic>
          <p:nvPicPr>
            <p:cNvPr id="6" name="Immagine 5" descr="Immagine che contiene Viso umano, collage, Fotomontaggio, schermata&#10;&#10;Descrizione generata automaticamente">
              <a:extLst>
                <a:ext uri="{FF2B5EF4-FFF2-40B4-BE49-F238E27FC236}">
                  <a16:creationId xmlns:a16="http://schemas.microsoft.com/office/drawing/2014/main" id="{3E728668-9E47-4421-72C2-38F21A416628}"/>
                </a:ext>
              </a:extLst>
            </p:cNvPr>
            <p:cNvPicPr>
              <a:picLocks noChangeAspect="1"/>
            </p:cNvPicPr>
            <p:nvPr/>
          </p:nvPicPr>
          <p:blipFill rotWithShape="1">
            <a:blip r:embed="rId4">
              <a:extLst>
                <a:ext uri="{28A0092B-C50C-407E-A947-70E740481C1C}">
                  <a14:useLocalDpi xmlns:a14="http://schemas.microsoft.com/office/drawing/2010/main" val="0"/>
                </a:ext>
              </a:extLst>
            </a:blip>
            <a:srcRect t="37262" b="56432"/>
            <a:stretch/>
          </p:blipFill>
          <p:spPr>
            <a:xfrm>
              <a:off x="1628698" y="2357260"/>
              <a:ext cx="4091775" cy="660921"/>
            </a:xfrm>
            <a:prstGeom prst="rect">
              <a:avLst/>
            </a:prstGeom>
          </p:spPr>
        </p:pic>
        <p:pic>
          <p:nvPicPr>
            <p:cNvPr id="20" name="Immagine 19" descr="Immagine che contiene Viso umano, schermata, persona, arte&#10;&#10;Descrizione generata automaticamente">
              <a:extLst>
                <a:ext uri="{FF2B5EF4-FFF2-40B4-BE49-F238E27FC236}">
                  <a16:creationId xmlns:a16="http://schemas.microsoft.com/office/drawing/2014/main" id="{ADEE7157-14F4-9220-4339-CE65925382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5267" y="1732369"/>
              <a:ext cx="4091778" cy="650281"/>
            </a:xfrm>
            <a:prstGeom prst="rect">
              <a:avLst/>
            </a:prstGeom>
          </p:spPr>
        </p:pic>
      </p:grpSp>
      <p:sp>
        <p:nvSpPr>
          <p:cNvPr id="24" name="object 7">
            <a:extLst>
              <a:ext uri="{FF2B5EF4-FFF2-40B4-BE49-F238E27FC236}">
                <a16:creationId xmlns:a16="http://schemas.microsoft.com/office/drawing/2014/main" id="{01E63FE1-BCBF-E97D-82DA-1FD87F464ACE}"/>
              </a:ext>
            </a:extLst>
          </p:cNvPr>
          <p:cNvSpPr/>
          <p:nvPr/>
        </p:nvSpPr>
        <p:spPr>
          <a:xfrm>
            <a:off x="107995" y="501862"/>
            <a:ext cx="1460014"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5" name="object 9">
            <a:extLst>
              <a:ext uri="{FF2B5EF4-FFF2-40B4-BE49-F238E27FC236}">
                <a16:creationId xmlns:a16="http://schemas.microsoft.com/office/drawing/2014/main" id="{0FD85FFD-6DB7-6A57-D8C8-34DB1F9F66A6}"/>
              </a:ext>
            </a:extLst>
          </p:cNvPr>
          <p:cNvGrpSpPr/>
          <p:nvPr/>
        </p:nvGrpSpPr>
        <p:grpSpPr>
          <a:xfrm>
            <a:off x="107996" y="665085"/>
            <a:ext cx="1460034" cy="2178215"/>
            <a:chOff x="237197" y="1199184"/>
            <a:chExt cx="5285740" cy="226536"/>
          </a:xfrm>
        </p:grpSpPr>
        <p:pic>
          <p:nvPicPr>
            <p:cNvPr id="26" name="object 10">
              <a:extLst>
                <a:ext uri="{FF2B5EF4-FFF2-40B4-BE49-F238E27FC236}">
                  <a16:creationId xmlns:a16="http://schemas.microsoft.com/office/drawing/2014/main" id="{2FDF6E18-17B8-5748-0FFB-D869F93224D8}"/>
                </a:ext>
              </a:extLst>
            </p:cNvPr>
            <p:cNvPicPr/>
            <p:nvPr/>
          </p:nvPicPr>
          <p:blipFill>
            <a:blip r:embed="rId6" cstate="print"/>
            <a:stretch>
              <a:fillRect/>
            </a:stretch>
          </p:blipFill>
          <p:spPr>
            <a:xfrm>
              <a:off x="237197" y="1199184"/>
              <a:ext cx="5285667" cy="50609"/>
            </a:xfrm>
            <a:prstGeom prst="rect">
              <a:avLst/>
            </a:prstGeom>
          </p:spPr>
        </p:pic>
        <p:sp>
          <p:nvSpPr>
            <p:cNvPr id="27" name="object 12">
              <a:extLst>
                <a:ext uri="{FF2B5EF4-FFF2-40B4-BE49-F238E27FC236}">
                  <a16:creationId xmlns:a16="http://schemas.microsoft.com/office/drawing/2014/main" id="{D6341810-38DC-B2D4-D5DC-8CFD8ABFD980}"/>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8" name="object 6">
            <a:extLst>
              <a:ext uri="{FF2B5EF4-FFF2-40B4-BE49-F238E27FC236}">
                <a16:creationId xmlns:a16="http://schemas.microsoft.com/office/drawing/2014/main" id="{91948473-7C05-5FCC-4BAC-396E569A6254}"/>
              </a:ext>
            </a:extLst>
          </p:cNvPr>
          <p:cNvSpPr txBox="1"/>
          <p:nvPr/>
        </p:nvSpPr>
        <p:spPr>
          <a:xfrm>
            <a:off x="158797" y="744681"/>
            <a:ext cx="1409212" cy="2012730"/>
          </a:xfrm>
          <a:prstGeom prst="rect">
            <a:avLst/>
          </a:prstGeom>
        </p:spPr>
        <p:txBody>
          <a:bodyPr vert="horz" wrap="square" lIns="0" tIns="12065" rIns="0" bIns="0" rtlCol="0">
            <a:spAutoFit/>
          </a:bodyPr>
          <a:lstStyle/>
          <a:p>
            <a:r>
              <a:rPr lang="it-IT" sz="1000" dirty="0" err="1">
                <a:latin typeface="Trebuchet MS" panose="020B0703020202090204" pitchFamily="34" charset="0"/>
              </a:rPr>
              <a:t>U</a:t>
            </a:r>
            <a:r>
              <a:rPr lang="it-IT" sz="1000" i="0" u="none" strike="noStrike" dirty="0" err="1">
                <a:effectLst/>
                <a:latin typeface="Trebuchet MS" panose="020B0703020202090204" pitchFamily="34" charset="0"/>
              </a:rPr>
              <a:t>nfavorable</a:t>
            </a:r>
            <a:r>
              <a:rPr lang="it-IT" sz="1000" i="0" u="none" strike="noStrike" dirty="0">
                <a:effectLst/>
                <a:latin typeface="Trebuchet MS" panose="020B0703020202090204" pitchFamily="34" charset="0"/>
              </a:rPr>
              <a:t> </a:t>
            </a:r>
            <a:r>
              <a:rPr lang="it-IT" sz="1000" i="0" u="none" strike="noStrike" dirty="0" err="1">
                <a:effectLst/>
                <a:latin typeface="Trebuchet MS" panose="020B0703020202090204" pitchFamily="34" charset="0"/>
              </a:rPr>
              <a:t>outcome</a:t>
            </a:r>
            <a:r>
              <a:rPr lang="it-IT" sz="1000" i="0" u="none" strike="noStrike" dirty="0">
                <a:effectLst/>
                <a:latin typeface="Trebuchet MS" panose="020B0703020202090204" pitchFamily="34" charset="0"/>
              </a:rPr>
              <a:t> due to:</a:t>
            </a:r>
          </a:p>
          <a:p>
            <a:endParaRPr lang="it-IT" sz="1000" dirty="0">
              <a:latin typeface="Trebuchet MS" panose="020B0703020202090204" pitchFamily="34" charset="0"/>
            </a:endParaRPr>
          </a:p>
          <a:p>
            <a:pPr marL="171450" indent="-171450" algn="l">
              <a:buFont typeface="Arial" panose="020B0604020202020204" pitchFamily="34" charset="0"/>
              <a:buChar char="•"/>
            </a:pPr>
            <a:r>
              <a:rPr lang="it-IT" sz="1000" i="0" u="none" strike="noStrike" dirty="0" err="1">
                <a:effectLst/>
                <a:latin typeface="Trebuchet MS" panose="020B0703020202090204" pitchFamily="34" charset="0"/>
              </a:rPr>
              <a:t>Poor</a:t>
            </a:r>
            <a:r>
              <a:rPr lang="it-IT" sz="1000" i="0" u="none" strike="noStrike" dirty="0">
                <a:effectLst/>
                <a:latin typeface="Trebuchet MS" panose="020B0703020202090204" pitchFamily="34" charset="0"/>
              </a:rPr>
              <a:t> image </a:t>
            </a:r>
            <a:r>
              <a:rPr lang="it-IT" sz="1000" i="0" u="none" strike="noStrike" dirty="0" err="1">
                <a:effectLst/>
                <a:latin typeface="Trebuchet MS" panose="020B0703020202090204" pitchFamily="34" charset="0"/>
              </a:rPr>
              <a:t>quality</a:t>
            </a:r>
            <a:endParaRPr lang="it-IT" sz="1000" dirty="0">
              <a:latin typeface="Trebuchet MS" panose="020B0703020202090204" pitchFamily="34" charset="0"/>
            </a:endParaRPr>
          </a:p>
          <a:p>
            <a:pPr marL="171450" indent="-171450" algn="l">
              <a:buFont typeface="Arial" panose="020B0604020202020204" pitchFamily="34" charset="0"/>
              <a:buChar char="•"/>
            </a:pPr>
            <a:endParaRPr lang="it-IT" sz="1000" i="0" u="none" strike="noStrike" dirty="0">
              <a:effectLst/>
              <a:latin typeface="Trebuchet MS" panose="020B0703020202090204" pitchFamily="34" charset="0"/>
            </a:endParaRPr>
          </a:p>
          <a:p>
            <a:pPr marL="171450" indent="-171450" algn="l">
              <a:buFont typeface="Arial" panose="020B0604020202020204" pitchFamily="34" charset="0"/>
              <a:buChar char="•"/>
            </a:pPr>
            <a:r>
              <a:rPr lang="it-IT" sz="1000" i="0" u="none" strike="noStrike" dirty="0">
                <a:effectLst/>
                <a:latin typeface="Trebuchet MS" panose="020B0703020202090204" pitchFamily="34" charset="0"/>
              </a:rPr>
              <a:t>Extreme</a:t>
            </a:r>
            <a:r>
              <a:rPr lang="it-IT" sz="1000" dirty="0">
                <a:latin typeface="Trebuchet MS" panose="020B0703020202090204" pitchFamily="34" charset="0"/>
              </a:rPr>
              <a:t> </a:t>
            </a:r>
            <a:r>
              <a:rPr lang="it-IT" sz="1000" i="0" u="none" strike="noStrike" dirty="0" err="1">
                <a:effectLst/>
                <a:latin typeface="Trebuchet MS" panose="020B0703020202090204" pitchFamily="34" charset="0"/>
              </a:rPr>
              <a:t>expressions</a:t>
            </a:r>
            <a:endParaRPr lang="it-IT" sz="1000" i="0" u="none" strike="noStrike" dirty="0">
              <a:effectLst/>
              <a:latin typeface="Trebuchet MS" panose="020B0703020202090204" pitchFamily="34" charset="0"/>
            </a:endParaRPr>
          </a:p>
          <a:p>
            <a:pPr algn="l"/>
            <a:r>
              <a:rPr lang="it-IT" sz="1000" i="0" u="none" strike="noStrike" dirty="0">
                <a:effectLst/>
                <a:latin typeface="Trebuchet MS" panose="020B0703020202090204" pitchFamily="34" charset="0"/>
              </a:rPr>
              <a:t> </a:t>
            </a:r>
          </a:p>
          <a:p>
            <a:pPr marL="171450" indent="-171450" algn="l">
              <a:buFont typeface="Arial" panose="020B0604020202020204" pitchFamily="34" charset="0"/>
              <a:buChar char="•"/>
            </a:pPr>
            <a:r>
              <a:rPr lang="it-IT" sz="1000" dirty="0" err="1">
                <a:latin typeface="Trebuchet MS" panose="020B0703020202090204" pitchFamily="34" charset="0"/>
              </a:rPr>
              <a:t>P</a:t>
            </a:r>
            <a:r>
              <a:rPr lang="it-IT" sz="1000" i="0" u="none" strike="noStrike" dirty="0" err="1">
                <a:effectLst/>
                <a:latin typeface="Trebuchet MS" panose="020B0703020202090204" pitchFamily="34" charset="0"/>
              </a:rPr>
              <a:t>resence</a:t>
            </a:r>
            <a:r>
              <a:rPr lang="it-IT" sz="1000" i="0" u="none" strike="noStrike" dirty="0">
                <a:effectLst/>
                <a:latin typeface="Trebuchet MS" panose="020B0703020202090204" pitchFamily="34" charset="0"/>
              </a:rPr>
              <a:t> of </a:t>
            </a:r>
            <a:r>
              <a:rPr lang="it-IT" sz="1000" i="0" u="none" strike="noStrike" dirty="0" err="1">
                <a:effectLst/>
                <a:latin typeface="Trebuchet MS" panose="020B0703020202090204" pitchFamily="34" charset="0"/>
              </a:rPr>
              <a:t>facial</a:t>
            </a:r>
            <a:r>
              <a:rPr lang="it-IT" sz="1000" i="0" u="none" strike="noStrike" dirty="0">
                <a:effectLst/>
                <a:latin typeface="Trebuchet MS" panose="020B0703020202090204" pitchFamily="34" charset="0"/>
              </a:rPr>
              <a:t> </a:t>
            </a:r>
            <a:r>
              <a:rPr lang="it-IT" sz="1000" i="0" u="none" strike="noStrike" dirty="0" err="1">
                <a:effectLst/>
                <a:latin typeface="Trebuchet MS" panose="020B0703020202090204" pitchFamily="34" charset="0"/>
              </a:rPr>
              <a:t>hair</a:t>
            </a:r>
            <a:r>
              <a:rPr lang="it-IT" sz="1000" i="0" u="none" strike="noStrike" dirty="0">
                <a:effectLst/>
                <a:latin typeface="Trebuchet MS" panose="020B0703020202090204" pitchFamily="34" charset="0"/>
              </a:rPr>
              <a:t> and glasses</a:t>
            </a:r>
          </a:p>
          <a:p>
            <a:pPr marL="171450" indent="-171450" algn="l">
              <a:buFont typeface="Arial" panose="020B0604020202020204" pitchFamily="34" charset="0"/>
              <a:buChar char="•"/>
            </a:pPr>
            <a:endParaRPr lang="it-IT" sz="1000" dirty="0">
              <a:latin typeface="Trebuchet MS" panose="020B0703020202090204" pitchFamily="34" charset="0"/>
            </a:endParaRPr>
          </a:p>
          <a:p>
            <a:pPr marL="171450" indent="-171450" algn="l">
              <a:buFont typeface="Arial" panose="020B0604020202020204" pitchFamily="34" charset="0"/>
              <a:buChar char="•"/>
            </a:pPr>
            <a:r>
              <a:rPr lang="it-IT" sz="1000" dirty="0" err="1">
                <a:latin typeface="Trebuchet MS" panose="020B0703020202090204" pitchFamily="34" charset="0"/>
              </a:rPr>
              <a:t>Profile</a:t>
            </a:r>
            <a:r>
              <a:rPr lang="it-IT" sz="1000" dirty="0">
                <a:latin typeface="Trebuchet MS" panose="020B0703020202090204" pitchFamily="34" charset="0"/>
              </a:rPr>
              <a:t> or </a:t>
            </a:r>
            <a:r>
              <a:rPr lang="it-IT" sz="1000" dirty="0" err="1">
                <a:latin typeface="Trebuchet MS" panose="020B0703020202090204" pitchFamily="34" charset="0"/>
              </a:rPr>
              <a:t>sideway</a:t>
            </a:r>
            <a:endParaRPr lang="it-IT" sz="1000" dirty="0">
              <a:latin typeface="Trebuchet MS" panose="020B0703020202090204" pitchFamily="34" charset="0"/>
            </a:endParaRPr>
          </a:p>
          <a:p>
            <a:pPr marL="171450" indent="-171450" algn="l">
              <a:buFont typeface="Arial" panose="020B0604020202020204" pitchFamily="34" charset="0"/>
              <a:buChar char="•"/>
            </a:pPr>
            <a:endParaRPr lang="it-IT" sz="1000" i="0" u="none" strike="noStrike" dirty="0">
              <a:effectLst/>
              <a:latin typeface="Trebuchet MS" panose="020B0703020202090204" pitchFamily="34" charset="0"/>
            </a:endParaRPr>
          </a:p>
          <a:p>
            <a:pPr marL="171450" indent="-171450" algn="l">
              <a:buFont typeface="Arial" panose="020B0604020202020204" pitchFamily="34" charset="0"/>
              <a:buChar char="•"/>
            </a:pPr>
            <a:r>
              <a:rPr lang="it-IT" sz="1000" dirty="0" err="1">
                <a:latin typeface="Trebuchet MS" panose="020B0703020202090204" pitchFamily="34" charset="0"/>
              </a:rPr>
              <a:t>W</a:t>
            </a:r>
            <a:r>
              <a:rPr lang="it-IT" sz="1000" i="0" u="none" strike="noStrike" dirty="0" err="1">
                <a:effectLst/>
                <a:latin typeface="Trebuchet MS" panose="020B0703020202090204" pitchFamily="34" charset="0"/>
              </a:rPr>
              <a:t>ider</a:t>
            </a:r>
            <a:r>
              <a:rPr lang="it-IT" sz="1000" i="0" u="none" strike="noStrike" dirty="0">
                <a:effectLst/>
                <a:latin typeface="Trebuchet MS" panose="020B0703020202090204" pitchFamily="34" charset="0"/>
              </a:rPr>
              <a:t> field images </a:t>
            </a:r>
          </a:p>
        </p:txBody>
      </p:sp>
      <p:sp>
        <p:nvSpPr>
          <p:cNvPr id="29" name="object 8">
            <a:extLst>
              <a:ext uri="{FF2B5EF4-FFF2-40B4-BE49-F238E27FC236}">
                <a16:creationId xmlns:a16="http://schemas.microsoft.com/office/drawing/2014/main" id="{93EA2C74-8F9E-7FC1-CEDC-DFC69D89B6D5}"/>
              </a:ext>
            </a:extLst>
          </p:cNvPr>
          <p:cNvSpPr txBox="1"/>
          <p:nvPr/>
        </p:nvSpPr>
        <p:spPr>
          <a:xfrm>
            <a:off x="158797" y="481824"/>
            <a:ext cx="1460034"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Problems</a:t>
            </a:r>
            <a:endParaRPr sz="1050">
              <a:latin typeface="Trebuchet MS"/>
              <a:cs typeface="Trebuchet MS"/>
            </a:endParaRPr>
          </a:p>
        </p:txBody>
      </p:sp>
      <p:sp>
        <p:nvSpPr>
          <p:cNvPr id="5" name="object 14">
            <a:extLst>
              <a:ext uri="{FF2B5EF4-FFF2-40B4-BE49-F238E27FC236}">
                <a16:creationId xmlns:a16="http://schemas.microsoft.com/office/drawing/2014/main" id="{5C82B8E8-902E-3703-A726-BEFE036E719C}"/>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1394143919"/>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4216" y="986121"/>
            <a:ext cx="3712210" cy="815608"/>
          </a:xfrm>
          <a:prstGeom prst="rect">
            <a:avLst/>
          </a:prstGeom>
        </p:spPr>
        <p:txBody>
          <a:bodyPr vert="horz" wrap="square" lIns="0" tIns="60960" rIns="0" bIns="0" rtlCol="0">
            <a:spAutoFit/>
          </a:bodyPr>
          <a:lstStyle/>
          <a:p>
            <a:pPr marL="12700" algn="ctr">
              <a:lnSpc>
                <a:spcPct val="100000"/>
              </a:lnSpc>
              <a:spcBef>
                <a:spcPts val="480"/>
              </a:spcBef>
            </a:pPr>
            <a:r>
              <a:rPr lang="en-US" spc="-90" dirty="0"/>
              <a:t>Thanks for the attention</a:t>
            </a:r>
            <a:r>
              <a:rPr spc="-100" dirty="0"/>
              <a:t>!</a:t>
            </a:r>
            <a:br>
              <a:rPr lang="en-US" spc="-100" dirty="0"/>
            </a:br>
            <a:r>
              <a:rPr lang="en-US" spc="-130" dirty="0"/>
              <a:t>Questions</a:t>
            </a:r>
            <a:r>
              <a:rPr spc="-130" dirty="0"/>
              <a:t>?</a:t>
            </a: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EBC7FD-8689-6DB9-EC96-59FDD9779B68}"/>
            </a:ext>
          </a:extLst>
        </p:cNvPr>
        <p:cNvGrpSpPr/>
        <p:nvPr/>
      </p:nvGrpSpPr>
      <p:grpSpPr>
        <a:xfrm>
          <a:off x="0" y="0"/>
          <a:ext cx="0" cy="0"/>
          <a:chOff x="0" y="0"/>
          <a:chExt cx="0" cy="0"/>
        </a:xfrm>
      </p:grpSpPr>
      <p:sp>
        <p:nvSpPr>
          <p:cNvPr id="53" name="object 7">
            <a:extLst>
              <a:ext uri="{FF2B5EF4-FFF2-40B4-BE49-F238E27FC236}">
                <a16:creationId xmlns:a16="http://schemas.microsoft.com/office/drawing/2014/main" id="{E3F9576C-FC75-FEA2-E2FC-E42353CC7AF5}"/>
              </a:ext>
            </a:extLst>
          </p:cNvPr>
          <p:cNvSpPr/>
          <p:nvPr/>
        </p:nvSpPr>
        <p:spPr>
          <a:xfrm>
            <a:off x="142799" y="1306078"/>
            <a:ext cx="3305060"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54" name="object 9">
            <a:extLst>
              <a:ext uri="{FF2B5EF4-FFF2-40B4-BE49-F238E27FC236}">
                <a16:creationId xmlns:a16="http://schemas.microsoft.com/office/drawing/2014/main" id="{3393BA36-2AEE-C21E-EC0A-4267F08B1AEC}"/>
              </a:ext>
            </a:extLst>
          </p:cNvPr>
          <p:cNvGrpSpPr/>
          <p:nvPr/>
        </p:nvGrpSpPr>
        <p:grpSpPr>
          <a:xfrm>
            <a:off x="142799" y="1469300"/>
            <a:ext cx="3305106" cy="1075403"/>
            <a:chOff x="237197" y="1199184"/>
            <a:chExt cx="5285740" cy="226536"/>
          </a:xfrm>
        </p:grpSpPr>
        <p:pic>
          <p:nvPicPr>
            <p:cNvPr id="55" name="object 10">
              <a:extLst>
                <a:ext uri="{FF2B5EF4-FFF2-40B4-BE49-F238E27FC236}">
                  <a16:creationId xmlns:a16="http://schemas.microsoft.com/office/drawing/2014/main" id="{6C1F6E6A-1907-2BC8-2B53-9C6E0D19100C}"/>
                </a:ext>
              </a:extLst>
            </p:cNvPr>
            <p:cNvPicPr/>
            <p:nvPr/>
          </p:nvPicPr>
          <p:blipFill>
            <a:blip r:embed="rId2" cstate="print"/>
            <a:stretch>
              <a:fillRect/>
            </a:stretch>
          </p:blipFill>
          <p:spPr>
            <a:xfrm>
              <a:off x="237197" y="1199184"/>
              <a:ext cx="5285667" cy="50609"/>
            </a:xfrm>
            <a:prstGeom prst="rect">
              <a:avLst/>
            </a:prstGeom>
          </p:spPr>
        </p:pic>
        <p:sp>
          <p:nvSpPr>
            <p:cNvPr id="56" name="object 12">
              <a:extLst>
                <a:ext uri="{FF2B5EF4-FFF2-40B4-BE49-F238E27FC236}">
                  <a16:creationId xmlns:a16="http://schemas.microsoft.com/office/drawing/2014/main" id="{4C07169E-9867-78C3-9D2D-A3D61C17C481}"/>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dirty="0"/>
            </a:p>
          </p:txBody>
        </p:sp>
      </p:grpSp>
      <p:sp>
        <p:nvSpPr>
          <p:cNvPr id="57" name="object 8">
            <a:extLst>
              <a:ext uri="{FF2B5EF4-FFF2-40B4-BE49-F238E27FC236}">
                <a16:creationId xmlns:a16="http://schemas.microsoft.com/office/drawing/2014/main" id="{69779E0C-A578-4374-CEE0-FE24F47BB1F2}"/>
              </a:ext>
            </a:extLst>
          </p:cNvPr>
          <p:cNvSpPr txBox="1"/>
          <p:nvPr/>
        </p:nvSpPr>
        <p:spPr>
          <a:xfrm>
            <a:off x="193601" y="1286040"/>
            <a:ext cx="1460034" cy="173124"/>
          </a:xfrm>
          <a:prstGeom prst="rect">
            <a:avLst/>
          </a:prstGeom>
        </p:spPr>
        <p:txBody>
          <a:bodyPr vert="horz" wrap="square" lIns="0" tIns="19050" rIns="0" bIns="0" rtlCol="0">
            <a:spAutoFit/>
          </a:bodyPr>
          <a:lstStyle/>
          <a:p>
            <a:pPr>
              <a:lnSpc>
                <a:spcPct val="100000"/>
              </a:lnSpc>
              <a:spcBef>
                <a:spcPts val="150"/>
              </a:spcBef>
            </a:pPr>
            <a:r>
              <a:rPr lang="en-US" sz="1000" spc="-45" dirty="0">
                <a:solidFill>
                  <a:srgbClr val="005714"/>
                </a:solidFill>
                <a:latin typeface="Trebuchet MS"/>
                <a:cs typeface="Trebuchet MS"/>
              </a:rPr>
              <a:t>Kernels</a:t>
            </a:r>
            <a:endParaRPr sz="1050" dirty="0">
              <a:latin typeface="Trebuchet MS"/>
              <a:cs typeface="Trebuchet MS"/>
            </a:endParaRPr>
          </a:p>
        </p:txBody>
      </p:sp>
      <p:sp>
        <p:nvSpPr>
          <p:cNvPr id="2" name="object 2">
            <a:extLst>
              <a:ext uri="{FF2B5EF4-FFF2-40B4-BE49-F238E27FC236}">
                <a16:creationId xmlns:a16="http://schemas.microsoft.com/office/drawing/2014/main" id="{783B318B-61CA-20FF-0CE3-BF6DCB975D8E}"/>
              </a:ext>
            </a:extLst>
          </p:cNvPr>
          <p:cNvSpPr txBox="1"/>
          <p:nvPr/>
        </p:nvSpPr>
        <p:spPr>
          <a:xfrm>
            <a:off x="95300" y="70025"/>
            <a:ext cx="2711400" cy="232756"/>
          </a:xfrm>
          <a:prstGeom prst="rect">
            <a:avLst/>
          </a:prstGeom>
        </p:spPr>
        <p:txBody>
          <a:bodyPr vert="horz" wrap="square" lIns="0" tIns="17145" rIns="0" bIns="0" rtlCol="0">
            <a:spAutoFit/>
          </a:bodyPr>
          <a:lstStyle/>
          <a:p>
            <a:pPr marL="12700">
              <a:lnSpc>
                <a:spcPct val="100000"/>
              </a:lnSpc>
              <a:spcBef>
                <a:spcPts val="135"/>
              </a:spcBef>
            </a:pPr>
            <a:r>
              <a:rPr lang="it-IT" sz="1400" b="1" spc="-5" dirty="0">
                <a:solidFill>
                  <a:srgbClr val="005714"/>
                </a:solidFill>
                <a:latin typeface="Arial"/>
                <a:cs typeface="Arial"/>
              </a:rPr>
              <a:t>Edge </a:t>
            </a:r>
            <a:r>
              <a:rPr lang="it-IT" sz="1400" b="1" spc="-5" dirty="0" err="1">
                <a:solidFill>
                  <a:srgbClr val="005714"/>
                </a:solidFill>
                <a:latin typeface="Arial"/>
                <a:cs typeface="Arial"/>
              </a:rPr>
              <a:t>Detection</a:t>
            </a:r>
            <a:endParaRPr sz="1400" dirty="0">
              <a:latin typeface="Arial"/>
              <a:cs typeface="Arial"/>
            </a:endParaRPr>
          </a:p>
        </p:txBody>
      </p:sp>
      <p:sp>
        <p:nvSpPr>
          <p:cNvPr id="4" name="object 4">
            <a:extLst>
              <a:ext uri="{FF2B5EF4-FFF2-40B4-BE49-F238E27FC236}">
                <a16:creationId xmlns:a16="http://schemas.microsoft.com/office/drawing/2014/main" id="{DB1BBE88-DE5B-3315-7D9F-4BFEB5B4F21E}"/>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83F142E5-271F-6955-4786-E1A98BDCB0D3}"/>
              </a:ext>
            </a:extLst>
          </p:cNvPr>
          <p:cNvGrpSpPr/>
          <p:nvPr/>
        </p:nvGrpSpPr>
        <p:grpSpPr>
          <a:xfrm>
            <a:off x="0" y="3080278"/>
            <a:ext cx="5760085" cy="36195"/>
            <a:chOff x="0" y="3080278"/>
            <a:chExt cx="5760085" cy="36195"/>
          </a:xfrm>
        </p:grpSpPr>
        <p:sp>
          <p:nvSpPr>
            <p:cNvPr id="8" name="object 8">
              <a:extLst>
                <a:ext uri="{FF2B5EF4-FFF2-40B4-BE49-F238E27FC236}">
                  <a16:creationId xmlns:a16="http://schemas.microsoft.com/office/drawing/2014/main" id="{24B3EB96-28C9-7A7C-4F91-6C3C745481F9}"/>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E40B86B3-FA9F-A23D-FE2A-167D1B73D915}"/>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E3173D50-4E4D-6443-21C8-C931A5EF33AE}"/>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90531894-EE93-7CA3-66D3-68565D8604AE}"/>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BCF227AD-15DA-3E0A-1AB3-DB1B8B8A6714}"/>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3BF3B24B-081B-1DD9-38D8-CBBEFB77982D}"/>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2E1EFD8B-C60D-CE4D-6DBF-A66121B23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A7D0B226-B27B-E515-7C21-5A71B6280BB4}"/>
              </a:ext>
            </a:extLst>
          </p:cNvPr>
          <p:cNvSpPr txBox="1"/>
          <p:nvPr/>
        </p:nvSpPr>
        <p:spPr>
          <a:xfrm>
            <a:off x="140498" y="784225"/>
            <a:ext cx="5352480" cy="319959"/>
          </a:xfrm>
          <a:prstGeom prst="rect">
            <a:avLst/>
          </a:prstGeom>
        </p:spPr>
        <p:txBody>
          <a:bodyPr vert="horz" wrap="square" lIns="0" tIns="12065" rIns="0" bIns="0" rtlCol="0">
            <a:spAutoFit/>
          </a:bodyPr>
          <a:lstStyle/>
          <a:p>
            <a:pPr marL="12700">
              <a:lnSpc>
                <a:spcPct val="100000"/>
              </a:lnSpc>
              <a:spcBef>
                <a:spcPts val="95"/>
              </a:spcBef>
            </a:pPr>
            <a:r>
              <a:rPr lang="it-IT" sz="1000" b="0" i="0" u="none" strike="noStrike" dirty="0">
                <a:effectLst/>
                <a:latin typeface="Trebuchet MS" panose="020B0703020202090204" pitchFamily="34" charset="0"/>
              </a:rPr>
              <a:t>The </a:t>
            </a:r>
            <a:r>
              <a:rPr lang="it-IT" sz="1000" b="1" i="0" u="none" strike="noStrike" dirty="0" err="1">
                <a:effectLst/>
                <a:latin typeface="Trebuchet MS" panose="020B0703020202090204" pitchFamily="34" charset="0"/>
              </a:rPr>
              <a:t>Scharr</a:t>
            </a:r>
            <a:r>
              <a:rPr lang="it-IT" sz="1000" b="1" i="0" u="none" strike="noStrike" dirty="0">
                <a:effectLst/>
                <a:latin typeface="Trebuchet MS" panose="020B0703020202090204" pitchFamily="34" charset="0"/>
              </a:rPr>
              <a:t> kernel </a:t>
            </a:r>
            <a:r>
              <a:rPr lang="it-IT" sz="1000" b="0" i="0" u="none" strike="noStrike" dirty="0" err="1">
                <a:effectLst/>
                <a:latin typeface="Trebuchet MS" panose="020B0703020202090204" pitchFamily="34" charset="0"/>
              </a:rPr>
              <a:t>is</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designed</a:t>
            </a:r>
            <a:r>
              <a:rPr lang="it-IT" sz="1000" b="0" i="0" u="none" strike="noStrike" dirty="0">
                <a:effectLst/>
                <a:latin typeface="Trebuchet MS" panose="020B0703020202090204" pitchFamily="34" charset="0"/>
              </a:rPr>
              <a:t> to </a:t>
            </a:r>
            <a:r>
              <a:rPr lang="it-IT" sz="1000" b="0" i="0" u="none" strike="noStrike" dirty="0" err="1">
                <a:effectLst/>
                <a:latin typeface="Trebuchet MS" panose="020B0703020202090204" pitchFamily="34" charset="0"/>
              </a:rPr>
              <a:t>provide</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better</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rotational</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symmetry</a:t>
            </a:r>
            <a:r>
              <a:rPr lang="it-IT" sz="1000" b="0" i="0" u="none" strike="noStrike" dirty="0">
                <a:effectLst/>
                <a:latin typeface="Trebuchet MS" panose="020B0703020202090204" pitchFamily="34" charset="0"/>
              </a:rPr>
              <a:t> and </a:t>
            </a:r>
            <a:r>
              <a:rPr lang="it-IT" sz="1000" b="0" i="0" u="none" strike="noStrike" dirty="0" err="1">
                <a:effectLst/>
                <a:latin typeface="Trebuchet MS" panose="020B0703020202090204" pitchFamily="34" charset="0"/>
              </a:rPr>
              <a:t>accuracy</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compared</a:t>
            </a:r>
            <a:r>
              <a:rPr lang="it-IT" sz="1000" b="0" i="0" u="none" strike="noStrike" dirty="0">
                <a:effectLst/>
                <a:latin typeface="Trebuchet MS" panose="020B0703020202090204" pitchFamily="34" charset="0"/>
              </a:rPr>
              <a:t> to </a:t>
            </a:r>
            <a:r>
              <a:rPr lang="it-IT" sz="1000" b="0" i="0" u="none" strike="noStrike" dirty="0" err="1">
                <a:effectLst/>
                <a:latin typeface="Trebuchet MS" panose="020B0703020202090204" pitchFamily="34" charset="0"/>
              </a:rPr>
              <a:t>other</a:t>
            </a:r>
            <a:r>
              <a:rPr lang="it-IT" sz="1000" b="0" i="0" u="none" strike="noStrike" dirty="0">
                <a:effectLst/>
                <a:latin typeface="Trebuchet MS" panose="020B0703020202090204" pitchFamily="34" charset="0"/>
              </a:rPr>
              <a:t> kernels like </a:t>
            </a:r>
            <a:r>
              <a:rPr lang="it-IT" sz="1000" b="0" i="0" u="none" strike="noStrike" dirty="0" err="1">
                <a:effectLst/>
                <a:latin typeface="Trebuchet MS" panose="020B0703020202090204" pitchFamily="34" charset="0"/>
              </a:rPr>
              <a:t>Sobel</a:t>
            </a:r>
            <a:r>
              <a:rPr lang="it-IT" sz="1000" b="0" i="0" u="none" strike="noStrike" dirty="0">
                <a:effectLst/>
                <a:latin typeface="Trebuchet MS" panose="020B0703020202090204" pitchFamily="34" charset="0"/>
              </a:rPr>
              <a:t>.</a:t>
            </a:r>
            <a:endParaRPr lang="en-US" sz="1000" spc="-20" dirty="0">
              <a:latin typeface="Trebuchet MS" panose="020B0703020202090204" pitchFamily="34" charset="0"/>
              <a:cs typeface="Trebuchet MS"/>
            </a:endParaRPr>
          </a:p>
        </p:txBody>
      </p:sp>
      <p:sp>
        <p:nvSpPr>
          <p:cNvPr id="22" name="object 14">
            <a:extLst>
              <a:ext uri="{FF2B5EF4-FFF2-40B4-BE49-F238E27FC236}">
                <a16:creationId xmlns:a16="http://schemas.microsoft.com/office/drawing/2014/main" id="{2AA6CA4E-9109-6343-296D-02D9722CEA77}"/>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AB71524C-AB9A-0E12-528F-AA4ABEC15B43}"/>
                  </a:ext>
                </a:extLst>
              </p:cNvPr>
              <p:cNvSpPr txBox="1"/>
              <p:nvPr/>
            </p:nvSpPr>
            <p:spPr>
              <a:xfrm>
                <a:off x="634242" y="1517032"/>
                <a:ext cx="734175" cy="406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000" i="1" smtClean="0">
                              <a:latin typeface="Cambria Math" panose="02040503050406030204" pitchFamily="18" charset="0"/>
                            </a:rPr>
                          </m:ctrlPr>
                        </m:mPr>
                        <m:mr>
                          <m:e>
                            <m:r>
                              <m:rPr>
                                <m:brk m:alnAt="7"/>
                              </m:rPr>
                              <a:rPr lang="en-US" sz="1000" b="0" i="1" smtClean="0">
                                <a:latin typeface="Cambria Math" panose="02040503050406030204" pitchFamily="18" charset="0"/>
                              </a:rPr>
                              <m:t>3</m:t>
                            </m:r>
                          </m:e>
                          <m:e>
                            <m:r>
                              <a:rPr lang="en-US" sz="1000" b="0" i="1" smtClean="0">
                                <a:latin typeface="Cambria Math" panose="02040503050406030204" pitchFamily="18" charset="0"/>
                              </a:rPr>
                              <m:t>0</m:t>
                            </m:r>
                          </m:e>
                          <m:e>
                            <m:r>
                              <a:rPr lang="en-US" sz="1000" b="0" i="1" smtClean="0">
                                <a:latin typeface="Cambria Math" panose="02040503050406030204" pitchFamily="18" charset="0"/>
                              </a:rPr>
                              <m:t>−3</m:t>
                            </m:r>
                          </m:e>
                        </m:mr>
                        <m:mr>
                          <m:e>
                            <m:r>
                              <a:rPr lang="en-US" sz="1000" b="0" i="1" smtClean="0">
                                <a:latin typeface="Cambria Math" panose="02040503050406030204" pitchFamily="18" charset="0"/>
                              </a:rPr>
                              <m:t>10</m:t>
                            </m:r>
                          </m:e>
                          <m:e>
                            <m:r>
                              <a:rPr lang="en-US" sz="1000" b="0" i="1" smtClean="0">
                                <a:latin typeface="Cambria Math" panose="02040503050406030204" pitchFamily="18" charset="0"/>
                              </a:rPr>
                              <m:t>0</m:t>
                            </m:r>
                          </m:e>
                          <m:e>
                            <m:r>
                              <a:rPr lang="en-US" sz="1000" b="0" i="1" smtClean="0">
                                <a:latin typeface="Cambria Math" panose="02040503050406030204" pitchFamily="18" charset="0"/>
                              </a:rPr>
                              <m:t>−10</m:t>
                            </m:r>
                          </m:e>
                        </m:mr>
                        <m:mr>
                          <m:e>
                            <m:r>
                              <a:rPr lang="en-US" sz="1000" b="0" i="1" smtClean="0">
                                <a:latin typeface="Cambria Math" panose="02040503050406030204" pitchFamily="18" charset="0"/>
                              </a:rPr>
                              <m:t>3</m:t>
                            </m:r>
                          </m:e>
                          <m:e>
                            <m:r>
                              <a:rPr lang="en-US" sz="1000" b="0" i="1" smtClean="0">
                                <a:latin typeface="Cambria Math" panose="02040503050406030204" pitchFamily="18" charset="0"/>
                              </a:rPr>
                              <m:t>0</m:t>
                            </m:r>
                          </m:e>
                          <m:e>
                            <m:r>
                              <a:rPr lang="en-US" sz="1000" b="0" i="1" smtClean="0">
                                <a:latin typeface="Cambria Math" panose="02040503050406030204" pitchFamily="18" charset="0"/>
                              </a:rPr>
                              <m:t>−3</m:t>
                            </m:r>
                          </m:e>
                        </m:mr>
                      </m:m>
                    </m:oMath>
                  </m:oMathPara>
                </a14:m>
                <a:endParaRPr lang="en-US" sz="1000" dirty="0"/>
              </a:p>
            </p:txBody>
          </p:sp>
        </mc:Choice>
        <mc:Fallback xmlns="">
          <p:sp>
            <p:nvSpPr>
              <p:cNvPr id="24" name="CasellaDiTesto 23">
                <a:extLst>
                  <a:ext uri="{FF2B5EF4-FFF2-40B4-BE49-F238E27FC236}">
                    <a16:creationId xmlns:a16="http://schemas.microsoft.com/office/drawing/2014/main" id="{AB71524C-AB9A-0E12-528F-AA4ABEC15B43}"/>
                  </a:ext>
                </a:extLst>
              </p:cNvPr>
              <p:cNvSpPr txBox="1">
                <a:spLocks noRot="1" noChangeAspect="1" noMove="1" noResize="1" noEditPoints="1" noAdjustHandles="1" noChangeArrowheads="1" noChangeShapeType="1" noTextEdit="1"/>
              </p:cNvSpPr>
              <p:nvPr/>
            </p:nvSpPr>
            <p:spPr>
              <a:xfrm>
                <a:off x="634242" y="1517032"/>
                <a:ext cx="734175" cy="406971"/>
              </a:xfrm>
              <a:prstGeom prst="rect">
                <a:avLst/>
              </a:prstGeom>
              <a:blipFill>
                <a:blip r:embed="rId4"/>
                <a:stretch>
                  <a:fillRect l="-3390" t="-3030" r="-3390" b="-9091"/>
                </a:stretch>
              </a:blipFill>
            </p:spPr>
            <p:txBody>
              <a:bodyPr/>
              <a:lstStyle/>
              <a:p>
                <a:r>
                  <a:rPr lang="en-US">
                    <a:noFill/>
                  </a:rPr>
                  <a:t> </a:t>
                </a:r>
              </a:p>
            </p:txBody>
          </p:sp>
        </mc:Fallback>
      </mc:AlternateContent>
      <p:sp>
        <p:nvSpPr>
          <p:cNvPr id="27" name="Doppia parentesi quadra 26">
            <a:extLst>
              <a:ext uri="{FF2B5EF4-FFF2-40B4-BE49-F238E27FC236}">
                <a16:creationId xmlns:a16="http://schemas.microsoft.com/office/drawing/2014/main" id="{8EEF1707-A687-1397-04DA-06C06B1C9EE9}"/>
              </a:ext>
            </a:extLst>
          </p:cNvPr>
          <p:cNvSpPr/>
          <p:nvPr/>
        </p:nvSpPr>
        <p:spPr>
          <a:xfrm>
            <a:off x="602132" y="1518835"/>
            <a:ext cx="794199" cy="420638"/>
          </a:xfrm>
          <a:prstGeom prst="bracketPair">
            <a:avLst/>
          </a:prstGeom>
          <a:ln w="19050">
            <a:solidFill>
              <a:srgbClr val="0057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301D8E78-C9D8-6715-E0C9-3D0DCFAC9039}"/>
                  </a:ext>
                </a:extLst>
              </p:cNvPr>
              <p:cNvSpPr txBox="1"/>
              <p:nvPr/>
            </p:nvSpPr>
            <p:spPr>
              <a:xfrm>
                <a:off x="609420" y="2030153"/>
                <a:ext cx="856004" cy="406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000" i="1" smtClean="0">
                              <a:latin typeface="Cambria Math" panose="02040503050406030204" pitchFamily="18" charset="0"/>
                            </a:rPr>
                          </m:ctrlPr>
                        </m:mPr>
                        <m:mr>
                          <m:e>
                            <m:r>
                              <m:rPr>
                                <m:brk m:alnAt="7"/>
                              </m:rPr>
                              <a:rPr lang="en-US" sz="1000" b="0" i="1" smtClean="0">
                                <a:latin typeface="Cambria Math" panose="02040503050406030204" pitchFamily="18" charset="0"/>
                              </a:rPr>
                              <m:t>3</m:t>
                            </m:r>
                          </m:e>
                          <m:e>
                            <m:r>
                              <a:rPr lang="en-US" sz="1000" b="0" i="1" smtClean="0">
                                <a:latin typeface="Cambria Math" panose="02040503050406030204" pitchFamily="18" charset="0"/>
                              </a:rPr>
                              <m:t>10</m:t>
                            </m:r>
                          </m:e>
                          <m:e>
                            <m:r>
                              <a:rPr lang="en-US" sz="1000" b="0" i="1" smtClean="0">
                                <a:latin typeface="Cambria Math" panose="02040503050406030204" pitchFamily="18" charset="0"/>
                              </a:rPr>
                              <m:t>3</m:t>
                            </m:r>
                          </m:e>
                        </m:mr>
                        <m:mr>
                          <m:e>
                            <m:r>
                              <a:rPr lang="en-US" sz="1000" b="0" i="1" smtClean="0">
                                <a:latin typeface="Cambria Math" panose="02040503050406030204" pitchFamily="18" charset="0"/>
                              </a:rPr>
                              <m:t>0</m:t>
                            </m:r>
                          </m:e>
                          <m:e>
                            <m:r>
                              <a:rPr lang="en-US" sz="1000" b="0" i="1" smtClean="0">
                                <a:latin typeface="Cambria Math" panose="02040503050406030204" pitchFamily="18" charset="0"/>
                              </a:rPr>
                              <m:t>0</m:t>
                            </m:r>
                          </m:e>
                          <m:e>
                            <m:r>
                              <a:rPr lang="en-US" sz="1000" b="0" i="1" smtClean="0">
                                <a:latin typeface="Cambria Math" panose="02040503050406030204" pitchFamily="18" charset="0"/>
                              </a:rPr>
                              <m:t>0</m:t>
                            </m:r>
                          </m:e>
                        </m:mr>
                        <m:mr>
                          <m:e>
                            <m:r>
                              <a:rPr lang="en-US" sz="1000" b="0" i="1" smtClean="0">
                                <a:latin typeface="Cambria Math" panose="02040503050406030204" pitchFamily="18" charset="0"/>
                              </a:rPr>
                              <m:t>−3</m:t>
                            </m:r>
                          </m:e>
                          <m:e>
                            <m:r>
                              <a:rPr lang="en-US" sz="1000" b="0" i="1" smtClean="0">
                                <a:latin typeface="Cambria Math" panose="02040503050406030204" pitchFamily="18" charset="0"/>
                              </a:rPr>
                              <m:t>−10</m:t>
                            </m:r>
                          </m:e>
                          <m:e>
                            <m:r>
                              <a:rPr lang="en-US" sz="1000" b="0" i="1" smtClean="0">
                                <a:latin typeface="Cambria Math" panose="02040503050406030204" pitchFamily="18" charset="0"/>
                              </a:rPr>
                              <m:t>−3</m:t>
                            </m:r>
                          </m:e>
                        </m:mr>
                      </m:m>
                    </m:oMath>
                  </m:oMathPara>
                </a14:m>
                <a:endParaRPr lang="en-US" sz="1000" dirty="0"/>
              </a:p>
            </p:txBody>
          </p:sp>
        </mc:Choice>
        <mc:Fallback xmlns="">
          <p:sp>
            <p:nvSpPr>
              <p:cNvPr id="32" name="CasellaDiTesto 31">
                <a:extLst>
                  <a:ext uri="{FF2B5EF4-FFF2-40B4-BE49-F238E27FC236}">
                    <a16:creationId xmlns:a16="http://schemas.microsoft.com/office/drawing/2014/main" id="{301D8E78-C9D8-6715-E0C9-3D0DCFAC9039}"/>
                  </a:ext>
                </a:extLst>
              </p:cNvPr>
              <p:cNvSpPr txBox="1">
                <a:spLocks noRot="1" noChangeAspect="1" noMove="1" noResize="1" noEditPoints="1" noAdjustHandles="1" noChangeArrowheads="1" noChangeShapeType="1" noTextEdit="1"/>
              </p:cNvSpPr>
              <p:nvPr/>
            </p:nvSpPr>
            <p:spPr>
              <a:xfrm>
                <a:off x="609420" y="2030153"/>
                <a:ext cx="856004" cy="406971"/>
              </a:xfrm>
              <a:prstGeom prst="rect">
                <a:avLst/>
              </a:prstGeom>
              <a:blipFill>
                <a:blip r:embed="rId5"/>
                <a:stretch>
                  <a:fillRect l="-1471" t="-3030" r="-2941"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asellaDiTesto 33">
                <a:extLst>
                  <a:ext uri="{FF2B5EF4-FFF2-40B4-BE49-F238E27FC236}">
                    <a16:creationId xmlns:a16="http://schemas.microsoft.com/office/drawing/2014/main" id="{89583B90-FBF9-E801-82F2-87C1BCB359FC}"/>
                  </a:ext>
                </a:extLst>
              </p:cNvPr>
              <p:cNvSpPr txBox="1"/>
              <p:nvPr/>
            </p:nvSpPr>
            <p:spPr>
              <a:xfrm>
                <a:off x="178084" y="1584030"/>
                <a:ext cx="481927"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𝐺</m:t>
                          </m:r>
                        </m:e>
                        <m:sub>
                          <m:r>
                            <a:rPr lang="en-US" sz="1000" b="0" i="1" smtClean="0">
                              <a:latin typeface="Cambria Math" panose="02040503050406030204" pitchFamily="18" charset="0"/>
                            </a:rPr>
                            <m:t>𝑥</m:t>
                          </m:r>
                        </m:sub>
                      </m:sSub>
                      <m:r>
                        <a:rPr lang="en-US" sz="1000" b="0" i="1" smtClean="0">
                          <a:latin typeface="Cambria Math" panose="02040503050406030204" pitchFamily="18" charset="0"/>
                        </a:rPr>
                        <m:t>=</m:t>
                      </m:r>
                    </m:oMath>
                  </m:oMathPara>
                </a14:m>
                <a:endParaRPr lang="en-US" sz="1000" dirty="0"/>
              </a:p>
            </p:txBody>
          </p:sp>
        </mc:Choice>
        <mc:Fallback xmlns="">
          <p:sp>
            <p:nvSpPr>
              <p:cNvPr id="34" name="CasellaDiTesto 33">
                <a:extLst>
                  <a:ext uri="{FF2B5EF4-FFF2-40B4-BE49-F238E27FC236}">
                    <a16:creationId xmlns:a16="http://schemas.microsoft.com/office/drawing/2014/main" id="{89583B90-FBF9-E801-82F2-87C1BCB359FC}"/>
                  </a:ext>
                </a:extLst>
              </p:cNvPr>
              <p:cNvSpPr txBox="1">
                <a:spLocks noRot="1" noChangeAspect="1" noMove="1" noResize="1" noEditPoints="1" noAdjustHandles="1" noChangeArrowheads="1" noChangeShapeType="1" noTextEdit="1"/>
              </p:cNvSpPr>
              <p:nvPr/>
            </p:nvSpPr>
            <p:spPr>
              <a:xfrm>
                <a:off x="178084" y="1584030"/>
                <a:ext cx="481927" cy="24622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A2C8ECCA-0F3D-C327-8987-63113C6EAA37}"/>
                  </a:ext>
                </a:extLst>
              </p:cNvPr>
              <p:cNvSpPr txBox="1"/>
              <p:nvPr/>
            </p:nvSpPr>
            <p:spPr>
              <a:xfrm>
                <a:off x="182519" y="2119005"/>
                <a:ext cx="484940" cy="2584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𝐺</m:t>
                          </m:r>
                        </m:e>
                        <m:sub>
                          <m:r>
                            <a:rPr lang="en-US" sz="1000" b="0" i="1" smtClean="0">
                              <a:latin typeface="Cambria Math" panose="02040503050406030204" pitchFamily="18" charset="0"/>
                            </a:rPr>
                            <m:t>𝑦</m:t>
                          </m:r>
                        </m:sub>
                      </m:sSub>
                      <m:r>
                        <a:rPr lang="en-US" sz="1000" b="0" i="1" smtClean="0">
                          <a:latin typeface="Cambria Math" panose="02040503050406030204" pitchFamily="18" charset="0"/>
                        </a:rPr>
                        <m:t>=</m:t>
                      </m:r>
                    </m:oMath>
                  </m:oMathPara>
                </a14:m>
                <a:endParaRPr lang="en-US" sz="1000" dirty="0"/>
              </a:p>
            </p:txBody>
          </p:sp>
        </mc:Choice>
        <mc:Fallback xmlns="">
          <p:sp>
            <p:nvSpPr>
              <p:cNvPr id="35" name="CasellaDiTesto 34">
                <a:extLst>
                  <a:ext uri="{FF2B5EF4-FFF2-40B4-BE49-F238E27FC236}">
                    <a16:creationId xmlns:a16="http://schemas.microsoft.com/office/drawing/2014/main" id="{A2C8ECCA-0F3D-C327-8987-63113C6EAA37}"/>
                  </a:ext>
                </a:extLst>
              </p:cNvPr>
              <p:cNvSpPr txBox="1">
                <a:spLocks noRot="1" noChangeAspect="1" noMove="1" noResize="1" noEditPoints="1" noAdjustHandles="1" noChangeArrowheads="1" noChangeShapeType="1" noTextEdit="1"/>
              </p:cNvSpPr>
              <p:nvPr/>
            </p:nvSpPr>
            <p:spPr>
              <a:xfrm>
                <a:off x="182519" y="2119005"/>
                <a:ext cx="484940" cy="258404"/>
              </a:xfrm>
              <a:prstGeom prst="rect">
                <a:avLst/>
              </a:prstGeom>
              <a:blipFill>
                <a:blip r:embed="rId7"/>
                <a:stretch>
                  <a:fillRect/>
                </a:stretch>
              </a:blipFill>
            </p:spPr>
            <p:txBody>
              <a:bodyPr/>
              <a:lstStyle/>
              <a:p>
                <a:r>
                  <a:rPr lang="en-US">
                    <a:noFill/>
                  </a:rPr>
                  <a:t> </a:t>
                </a:r>
              </a:p>
            </p:txBody>
          </p:sp>
        </mc:Fallback>
      </mc:AlternateContent>
      <p:sp>
        <p:nvSpPr>
          <p:cNvPr id="37" name="Doppia parentesi quadra 36">
            <a:extLst>
              <a:ext uri="{FF2B5EF4-FFF2-40B4-BE49-F238E27FC236}">
                <a16:creationId xmlns:a16="http://schemas.microsoft.com/office/drawing/2014/main" id="{107DD0F6-7874-090F-0FDD-C8EE9E957653}"/>
              </a:ext>
            </a:extLst>
          </p:cNvPr>
          <p:cNvSpPr/>
          <p:nvPr/>
        </p:nvSpPr>
        <p:spPr>
          <a:xfrm>
            <a:off x="602132" y="2031956"/>
            <a:ext cx="889940" cy="420638"/>
          </a:xfrm>
          <a:prstGeom prst="bracketPair">
            <a:avLst/>
          </a:prstGeom>
          <a:ln w="19050">
            <a:solidFill>
              <a:srgbClr val="0057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FF5CA73C-FF58-F957-11D1-5B32FCAEA825}"/>
                  </a:ext>
                </a:extLst>
              </p:cNvPr>
              <p:cNvSpPr txBox="1"/>
              <p:nvPr/>
            </p:nvSpPr>
            <p:spPr>
              <a:xfrm>
                <a:off x="1911685" y="1649575"/>
                <a:ext cx="1622600" cy="5620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𝐺</m:t>
                      </m:r>
                      <m:r>
                        <a:rPr lang="en-US" sz="1500" b="0" i="1" smtClean="0">
                          <a:latin typeface="Cambria Math" panose="02040503050406030204" pitchFamily="18" charset="0"/>
                        </a:rPr>
                        <m:t>=</m:t>
                      </m:r>
                      <m:rad>
                        <m:radPr>
                          <m:degHide m:val="on"/>
                          <m:ctrlPr>
                            <a:rPr lang="en-US" sz="1500" b="0" i="1" smtClean="0">
                              <a:latin typeface="Cambria Math" panose="02040503050406030204" pitchFamily="18" charset="0"/>
                            </a:rPr>
                          </m:ctrlPr>
                        </m:radPr>
                        <m:deg/>
                        <m:e>
                          <m:sSubSup>
                            <m:sSubSupPr>
                              <m:ctrlPr>
                                <a:rPr lang="en-US" sz="1500" b="0" i="1" smtClean="0">
                                  <a:latin typeface="Cambria Math" panose="02040503050406030204" pitchFamily="18" charset="0"/>
                                </a:rPr>
                              </m:ctrlPr>
                            </m:sSubSupPr>
                            <m:e>
                              <m:r>
                                <a:rPr lang="en-US" sz="1500" b="0" i="1" smtClean="0">
                                  <a:latin typeface="Cambria Math" panose="02040503050406030204" pitchFamily="18" charset="0"/>
                                </a:rPr>
                                <m:t>𝐺</m:t>
                              </m:r>
                            </m:e>
                            <m:sub>
                              <m:r>
                                <a:rPr lang="en-US" sz="1500" b="0" i="1" smtClean="0">
                                  <a:latin typeface="Cambria Math" panose="02040503050406030204" pitchFamily="18" charset="0"/>
                                </a:rPr>
                                <m:t>𝑥</m:t>
                              </m:r>
                            </m:sub>
                            <m:sup>
                              <m:r>
                                <a:rPr lang="en-US" sz="1500" b="0" i="1" smtClean="0">
                                  <a:latin typeface="Cambria Math" panose="02040503050406030204" pitchFamily="18" charset="0"/>
                                </a:rPr>
                                <m:t>2</m:t>
                              </m:r>
                            </m:sup>
                          </m:sSubSup>
                          <m:r>
                            <a:rPr lang="en-US" sz="1500" b="0" i="1" smtClean="0">
                              <a:latin typeface="Cambria Math" panose="02040503050406030204" pitchFamily="18" charset="0"/>
                            </a:rPr>
                            <m:t>+</m:t>
                          </m:r>
                          <m:sSubSup>
                            <m:sSubSupPr>
                              <m:ctrlPr>
                                <a:rPr lang="en-US" sz="1500" b="0" i="1" smtClean="0">
                                  <a:latin typeface="Cambria Math" panose="02040503050406030204" pitchFamily="18" charset="0"/>
                                </a:rPr>
                              </m:ctrlPr>
                            </m:sSubSupPr>
                            <m:e>
                              <m:r>
                                <a:rPr lang="en-US" sz="1500" b="0" i="1" smtClean="0">
                                  <a:latin typeface="Cambria Math" panose="02040503050406030204" pitchFamily="18" charset="0"/>
                                </a:rPr>
                                <m:t>𝐺</m:t>
                              </m:r>
                            </m:e>
                            <m:sub>
                              <m:r>
                                <a:rPr lang="en-US" sz="1500" b="0" i="1" smtClean="0">
                                  <a:latin typeface="Cambria Math" panose="02040503050406030204" pitchFamily="18" charset="0"/>
                                </a:rPr>
                                <m:t>𝑦</m:t>
                              </m:r>
                            </m:sub>
                            <m:sup>
                              <m:r>
                                <a:rPr lang="en-US" sz="1500" b="0" i="1" smtClean="0">
                                  <a:latin typeface="Cambria Math" panose="02040503050406030204" pitchFamily="18" charset="0"/>
                                </a:rPr>
                                <m:t>2</m:t>
                              </m:r>
                            </m:sup>
                          </m:sSubSup>
                        </m:e>
                      </m:rad>
                    </m:oMath>
                  </m:oMathPara>
                </a14:m>
                <a:endParaRPr lang="en-US" sz="1500" dirty="0"/>
              </a:p>
            </p:txBody>
          </p:sp>
        </mc:Choice>
        <mc:Fallback xmlns="">
          <p:sp>
            <p:nvSpPr>
              <p:cNvPr id="38" name="CasellaDiTesto 37">
                <a:extLst>
                  <a:ext uri="{FF2B5EF4-FFF2-40B4-BE49-F238E27FC236}">
                    <a16:creationId xmlns:a16="http://schemas.microsoft.com/office/drawing/2014/main" id="{FF5CA73C-FF58-F957-11D1-5B32FCAEA825}"/>
                  </a:ext>
                </a:extLst>
              </p:cNvPr>
              <p:cNvSpPr txBox="1">
                <a:spLocks noRot="1" noChangeAspect="1" noMove="1" noResize="1" noEditPoints="1" noAdjustHandles="1" noChangeArrowheads="1" noChangeShapeType="1" noTextEdit="1"/>
              </p:cNvSpPr>
              <p:nvPr/>
            </p:nvSpPr>
            <p:spPr>
              <a:xfrm>
                <a:off x="1911685" y="1649575"/>
                <a:ext cx="1622600" cy="562013"/>
              </a:xfrm>
              <a:prstGeom prst="rect">
                <a:avLst/>
              </a:prstGeom>
              <a:blipFill>
                <a:blip r:embed="rId8"/>
                <a:stretch>
                  <a:fillRect/>
                </a:stretch>
              </a:blipFill>
            </p:spPr>
            <p:txBody>
              <a:bodyPr/>
              <a:lstStyle/>
              <a:p>
                <a:r>
                  <a:rPr lang="en-US">
                    <a:noFill/>
                  </a:rPr>
                  <a:t> </a:t>
                </a:r>
              </a:p>
            </p:txBody>
          </p:sp>
        </mc:Fallback>
      </mc:AlternateContent>
      <p:sp>
        <p:nvSpPr>
          <p:cNvPr id="39" name="Freccia giù 38">
            <a:extLst>
              <a:ext uri="{FF2B5EF4-FFF2-40B4-BE49-F238E27FC236}">
                <a16:creationId xmlns:a16="http://schemas.microsoft.com/office/drawing/2014/main" id="{E336E490-BF5D-6BC0-A1C7-8DB48433EAEA}"/>
              </a:ext>
            </a:extLst>
          </p:cNvPr>
          <p:cNvSpPr/>
          <p:nvPr/>
        </p:nvSpPr>
        <p:spPr>
          <a:xfrm rot="16200000">
            <a:off x="1686207" y="1765477"/>
            <a:ext cx="193358" cy="395784"/>
          </a:xfrm>
          <a:prstGeom prst="down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5613"/>
              </a:solidFill>
            </a:endParaRPr>
          </a:p>
        </p:txBody>
      </p:sp>
      <p:pic>
        <p:nvPicPr>
          <p:cNvPr id="41" name="Immagine 40" descr="Immagine che contiene schermata, testo&#10;&#10;Descrizione generata automaticamente">
            <a:extLst>
              <a:ext uri="{FF2B5EF4-FFF2-40B4-BE49-F238E27FC236}">
                <a16:creationId xmlns:a16="http://schemas.microsoft.com/office/drawing/2014/main" id="{A4A24551-99F0-4AA3-1B4D-68FCFF3019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35564" y="1117800"/>
            <a:ext cx="904852" cy="885308"/>
          </a:xfrm>
          <a:prstGeom prst="rect">
            <a:avLst/>
          </a:prstGeom>
        </p:spPr>
      </p:pic>
      <p:pic>
        <p:nvPicPr>
          <p:cNvPr id="43" name="Immagine 42" descr="Immagine che contiene testo, schermata&#10;&#10;Descrizione generata automaticamente">
            <a:extLst>
              <a:ext uri="{FF2B5EF4-FFF2-40B4-BE49-F238E27FC236}">
                <a16:creationId xmlns:a16="http://schemas.microsoft.com/office/drawing/2014/main" id="{6AF87DFD-CCDC-9C32-C97A-30F908CDEE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49684" y="1090321"/>
            <a:ext cx="904853" cy="928407"/>
          </a:xfrm>
          <a:prstGeom prst="rect">
            <a:avLst/>
          </a:prstGeom>
        </p:spPr>
      </p:pic>
      <p:pic>
        <p:nvPicPr>
          <p:cNvPr id="45" name="Immagine 44" descr="Immagine che contiene schermata, testo, bianco e nero, arte&#10;&#10;Descrizione generata automaticamente">
            <a:extLst>
              <a:ext uri="{FF2B5EF4-FFF2-40B4-BE49-F238E27FC236}">
                <a16:creationId xmlns:a16="http://schemas.microsoft.com/office/drawing/2014/main" id="{FD79BB27-FFA7-A471-594A-971C5E4B2B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78299" y="2154529"/>
            <a:ext cx="904853" cy="916707"/>
          </a:xfrm>
          <a:prstGeom prst="rect">
            <a:avLst/>
          </a:prstGeom>
        </p:spPr>
      </p:pic>
      <p:sp>
        <p:nvSpPr>
          <p:cNvPr id="47" name="Freccia tridirezionale 46">
            <a:extLst>
              <a:ext uri="{FF2B5EF4-FFF2-40B4-BE49-F238E27FC236}">
                <a16:creationId xmlns:a16="http://schemas.microsoft.com/office/drawing/2014/main" id="{42EB8529-1A83-A590-5881-0B5EA1CE7D2A}"/>
              </a:ext>
            </a:extLst>
          </p:cNvPr>
          <p:cNvSpPr/>
          <p:nvPr/>
        </p:nvSpPr>
        <p:spPr>
          <a:xfrm rot="10800000">
            <a:off x="4276703" y="1774863"/>
            <a:ext cx="730260" cy="347304"/>
          </a:xfrm>
          <a:prstGeom prst="leftRightUp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bject 6">
            <a:extLst>
              <a:ext uri="{FF2B5EF4-FFF2-40B4-BE49-F238E27FC236}">
                <a16:creationId xmlns:a16="http://schemas.microsoft.com/office/drawing/2014/main" id="{6CE7FFC2-11CD-8F2F-E88F-7CD8E23E2659}"/>
              </a:ext>
            </a:extLst>
          </p:cNvPr>
          <p:cNvSpPr txBox="1"/>
          <p:nvPr/>
        </p:nvSpPr>
        <p:spPr>
          <a:xfrm>
            <a:off x="1829413" y="2321266"/>
            <a:ext cx="1524000" cy="166071"/>
          </a:xfrm>
          <a:prstGeom prst="rect">
            <a:avLst/>
          </a:prstGeom>
        </p:spPr>
        <p:txBody>
          <a:bodyPr vert="horz" wrap="square" lIns="0" tIns="12065" rIns="0" bIns="0" rtlCol="0">
            <a:spAutoFit/>
          </a:bodyPr>
          <a:lstStyle/>
          <a:p>
            <a:pPr marL="12700">
              <a:lnSpc>
                <a:spcPct val="100000"/>
              </a:lnSpc>
              <a:spcBef>
                <a:spcPts val="95"/>
              </a:spcBef>
            </a:pPr>
            <a:r>
              <a:rPr lang="it-IT" sz="1000" b="0" i="0" u="none" strike="noStrike" dirty="0" err="1">
                <a:effectLst/>
                <a:latin typeface="Trebuchet MS" panose="020B0703020202090204" pitchFamily="34" charset="0"/>
              </a:rPr>
              <a:t>Normalized</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btw</a:t>
            </a:r>
            <a:r>
              <a:rPr lang="it-IT" sz="1000" b="0" i="0" u="none" strike="noStrike" dirty="0">
                <a:effectLst/>
                <a:latin typeface="Trebuchet MS" panose="020B0703020202090204" pitchFamily="34" charset="0"/>
              </a:rPr>
              <a:t> 0 and 255</a:t>
            </a:r>
            <a:endParaRPr lang="en-US" sz="1000" spc="-20" dirty="0">
              <a:latin typeface="Trebuchet MS" panose="020B0703020202090204" pitchFamily="34" charset="0"/>
              <a:cs typeface="Trebuchet MS"/>
            </a:endParaRPr>
          </a:p>
        </p:txBody>
      </p:sp>
      <p:sp>
        <p:nvSpPr>
          <p:cNvPr id="59" name="object 16">
            <a:extLst>
              <a:ext uri="{FF2B5EF4-FFF2-40B4-BE49-F238E27FC236}">
                <a16:creationId xmlns:a16="http://schemas.microsoft.com/office/drawing/2014/main" id="{8FF1C3E5-63E4-1EA1-9080-416EC49AEB46}"/>
              </a:ext>
            </a:extLst>
          </p:cNvPr>
          <p:cNvSpPr txBox="1"/>
          <p:nvPr/>
        </p:nvSpPr>
        <p:spPr>
          <a:xfrm>
            <a:off x="5465266" y="3093218"/>
            <a:ext cx="264160" cy="116699"/>
          </a:xfrm>
          <a:prstGeom prst="rect">
            <a:avLst/>
          </a:prstGeom>
        </p:spPr>
        <p:txBody>
          <a:bodyPr vert="horz" wrap="square" lIns="0" tIns="24130" rIns="0" bIns="0" rtlCol="0">
            <a:spAutoFit/>
          </a:bodyPr>
          <a:lstStyle/>
          <a:p>
            <a:pPr marL="38100">
              <a:lnSpc>
                <a:spcPct val="100000"/>
              </a:lnSpc>
              <a:spcBef>
                <a:spcPts val="190"/>
              </a:spcBef>
            </a:pPr>
            <a:r>
              <a:rPr lang="en-US" sz="600" spc="-15" dirty="0">
                <a:solidFill>
                  <a:srgbClr val="838386"/>
                </a:solidFill>
                <a:latin typeface="Tahoma"/>
                <a:cs typeface="Tahoma"/>
              </a:rPr>
              <a:t>extra</a:t>
            </a:r>
            <a:endParaRPr sz="600" dirty="0">
              <a:latin typeface="Tahoma"/>
              <a:cs typeface="Tahoma"/>
            </a:endParaRPr>
          </a:p>
        </p:txBody>
      </p:sp>
    </p:spTree>
    <p:extLst>
      <p:ext uri="{BB962C8B-B14F-4D97-AF65-F5344CB8AC3E}">
        <p14:creationId xmlns:p14="http://schemas.microsoft.com/office/powerpoint/2010/main" val="1442959193"/>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D480D-11A6-92CE-A589-B98199F77E5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87B4F6C-5159-BA4D-2EDD-F4FFC3505197}"/>
              </a:ext>
            </a:extLst>
          </p:cNvPr>
          <p:cNvSpPr txBox="1"/>
          <p:nvPr/>
        </p:nvSpPr>
        <p:spPr>
          <a:xfrm>
            <a:off x="95300" y="70025"/>
            <a:ext cx="3168600" cy="232756"/>
          </a:xfrm>
          <a:prstGeom prst="rect">
            <a:avLst/>
          </a:prstGeom>
        </p:spPr>
        <p:txBody>
          <a:bodyPr vert="horz" wrap="square" lIns="0" tIns="17145" rIns="0" bIns="0" rtlCol="0">
            <a:spAutoFit/>
          </a:bodyPr>
          <a:lstStyle/>
          <a:p>
            <a:pPr marL="12700">
              <a:spcBef>
                <a:spcPts val="135"/>
              </a:spcBef>
            </a:pPr>
            <a:r>
              <a:rPr lang="en-US" sz="1400" b="1" spc="-45" dirty="0" err="1">
                <a:solidFill>
                  <a:srgbClr val="005714"/>
                </a:solidFill>
                <a:latin typeface="Arial"/>
                <a:cs typeface="Arial"/>
              </a:rPr>
              <a:t>StarGAN</a:t>
            </a:r>
            <a:r>
              <a:rPr lang="en-US" sz="1400" b="1" spc="-45" dirty="0">
                <a:solidFill>
                  <a:srgbClr val="005714"/>
                </a:solidFill>
                <a:latin typeface="Arial"/>
                <a:cs typeface="Arial"/>
              </a:rPr>
              <a:t> Loss Functions</a:t>
            </a:r>
            <a:endParaRPr sz="1400" dirty="0">
              <a:latin typeface="Arial"/>
              <a:cs typeface="Arial"/>
            </a:endParaRPr>
          </a:p>
        </p:txBody>
      </p:sp>
      <p:sp>
        <p:nvSpPr>
          <p:cNvPr id="4" name="object 4">
            <a:extLst>
              <a:ext uri="{FF2B5EF4-FFF2-40B4-BE49-F238E27FC236}">
                <a16:creationId xmlns:a16="http://schemas.microsoft.com/office/drawing/2014/main" id="{C8A1DD61-745C-6D03-18F6-5EF953587A8B}"/>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DC3510D5-835A-63FD-02D8-13DEF018D439}"/>
              </a:ext>
            </a:extLst>
          </p:cNvPr>
          <p:cNvGrpSpPr/>
          <p:nvPr/>
        </p:nvGrpSpPr>
        <p:grpSpPr>
          <a:xfrm>
            <a:off x="-2530" y="3077748"/>
            <a:ext cx="5760085" cy="36195"/>
            <a:chOff x="0" y="3080278"/>
            <a:chExt cx="5760085" cy="36195"/>
          </a:xfrm>
        </p:grpSpPr>
        <p:sp>
          <p:nvSpPr>
            <p:cNvPr id="8" name="object 8">
              <a:extLst>
                <a:ext uri="{FF2B5EF4-FFF2-40B4-BE49-F238E27FC236}">
                  <a16:creationId xmlns:a16="http://schemas.microsoft.com/office/drawing/2014/main" id="{9BD5B2CE-DDEE-E827-1A1F-D4D548B3D8CF}"/>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06CA7189-0223-F756-09E7-B68AEBC455C1}"/>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B17DB53B-111E-6176-C8A6-054CB24468C3}"/>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799B9E17-F1B7-9AA9-A49B-34F233A0199A}"/>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1750F6C8-B9A0-A842-4521-9384F95AEC70}"/>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7C628C17-9FDC-7AB4-CBD9-4CC7851DB6C5}"/>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30AED23E-486A-7DA2-9766-9A8A60248553}"/>
              </a:ext>
            </a:extLst>
          </p:cNvPr>
          <p:cNvSpPr txBox="1"/>
          <p:nvPr/>
        </p:nvSpPr>
        <p:spPr>
          <a:xfrm>
            <a:off x="5465266" y="3093218"/>
            <a:ext cx="264160" cy="116699"/>
          </a:xfrm>
          <a:prstGeom prst="rect">
            <a:avLst/>
          </a:prstGeom>
        </p:spPr>
        <p:txBody>
          <a:bodyPr vert="horz" wrap="square" lIns="0" tIns="24130" rIns="0" bIns="0" rtlCol="0">
            <a:spAutoFit/>
          </a:bodyPr>
          <a:lstStyle/>
          <a:p>
            <a:pPr marL="38100">
              <a:lnSpc>
                <a:spcPct val="100000"/>
              </a:lnSpc>
              <a:spcBef>
                <a:spcPts val="190"/>
              </a:spcBef>
            </a:pPr>
            <a:r>
              <a:rPr lang="en-US" sz="600" spc="-15" dirty="0">
                <a:solidFill>
                  <a:srgbClr val="838386"/>
                </a:solidFill>
                <a:latin typeface="Tahoma"/>
                <a:cs typeface="Tahoma"/>
              </a:rPr>
              <a:t>extra</a:t>
            </a:r>
            <a:endParaRPr sz="600" dirty="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405D278E-F7B6-06F7-AC5D-01A5ED198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33" name="object 7">
            <a:extLst>
              <a:ext uri="{FF2B5EF4-FFF2-40B4-BE49-F238E27FC236}">
                <a16:creationId xmlns:a16="http://schemas.microsoft.com/office/drawing/2014/main" id="{6D8AEC40-AD1A-0E4F-3F53-499A8FB3464C}"/>
              </a:ext>
            </a:extLst>
          </p:cNvPr>
          <p:cNvSpPr/>
          <p:nvPr/>
        </p:nvSpPr>
        <p:spPr>
          <a:xfrm>
            <a:off x="107994" y="1371565"/>
            <a:ext cx="2470091"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34" name="object 9">
            <a:extLst>
              <a:ext uri="{FF2B5EF4-FFF2-40B4-BE49-F238E27FC236}">
                <a16:creationId xmlns:a16="http://schemas.microsoft.com/office/drawing/2014/main" id="{93C32DE3-7F8D-599D-204A-578B49F3355E}"/>
              </a:ext>
            </a:extLst>
          </p:cNvPr>
          <p:cNvGrpSpPr/>
          <p:nvPr/>
        </p:nvGrpSpPr>
        <p:grpSpPr>
          <a:xfrm>
            <a:off x="107995" y="1488186"/>
            <a:ext cx="2470125" cy="496633"/>
            <a:chOff x="237197" y="1199184"/>
            <a:chExt cx="5285740" cy="226536"/>
          </a:xfrm>
        </p:grpSpPr>
        <p:pic>
          <p:nvPicPr>
            <p:cNvPr id="35" name="object 10">
              <a:extLst>
                <a:ext uri="{FF2B5EF4-FFF2-40B4-BE49-F238E27FC236}">
                  <a16:creationId xmlns:a16="http://schemas.microsoft.com/office/drawing/2014/main" id="{4E48B531-4BD7-ED7E-E326-DD96A75B0482}"/>
                </a:ext>
              </a:extLst>
            </p:cNvPr>
            <p:cNvPicPr/>
            <p:nvPr/>
          </p:nvPicPr>
          <p:blipFill>
            <a:blip r:embed="rId4" cstate="print"/>
            <a:stretch>
              <a:fillRect/>
            </a:stretch>
          </p:blipFill>
          <p:spPr>
            <a:xfrm>
              <a:off x="237197" y="1199184"/>
              <a:ext cx="5285667" cy="50609"/>
            </a:xfrm>
            <a:prstGeom prst="rect">
              <a:avLst/>
            </a:prstGeom>
          </p:spPr>
        </p:pic>
        <p:sp>
          <p:nvSpPr>
            <p:cNvPr id="36" name="object 12">
              <a:extLst>
                <a:ext uri="{FF2B5EF4-FFF2-40B4-BE49-F238E27FC236}">
                  <a16:creationId xmlns:a16="http://schemas.microsoft.com/office/drawing/2014/main" id="{6DAC1DF4-D93E-5F2D-1621-2A2A032B8EC3}"/>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dirty="0"/>
            </a:p>
          </p:txBody>
        </p:sp>
      </p:grpSp>
      <p:sp>
        <p:nvSpPr>
          <p:cNvPr id="38" name="object 8">
            <a:extLst>
              <a:ext uri="{FF2B5EF4-FFF2-40B4-BE49-F238E27FC236}">
                <a16:creationId xmlns:a16="http://schemas.microsoft.com/office/drawing/2014/main" id="{28E29CDE-EF43-C478-949D-A8C8E2596802}"/>
              </a:ext>
            </a:extLst>
          </p:cNvPr>
          <p:cNvSpPr txBox="1"/>
          <p:nvPr/>
        </p:nvSpPr>
        <p:spPr>
          <a:xfrm>
            <a:off x="158797" y="1351527"/>
            <a:ext cx="1460034" cy="173124"/>
          </a:xfrm>
          <a:prstGeom prst="rect">
            <a:avLst/>
          </a:prstGeom>
        </p:spPr>
        <p:txBody>
          <a:bodyPr vert="horz" wrap="square" lIns="0" tIns="19050" rIns="0" bIns="0" rtlCol="0">
            <a:spAutoFit/>
          </a:bodyPr>
          <a:lstStyle/>
          <a:p>
            <a:pPr>
              <a:lnSpc>
                <a:spcPct val="100000"/>
              </a:lnSpc>
              <a:spcBef>
                <a:spcPts val="150"/>
              </a:spcBef>
            </a:pPr>
            <a:r>
              <a:rPr lang="en-US" sz="1000" spc="-45" dirty="0">
                <a:solidFill>
                  <a:srgbClr val="005714"/>
                </a:solidFill>
                <a:latin typeface="Trebuchet MS"/>
                <a:cs typeface="Trebuchet MS"/>
              </a:rPr>
              <a:t>Steps</a:t>
            </a:r>
            <a:endParaRPr sz="1050" dirty="0">
              <a:latin typeface="Trebuchet MS"/>
              <a:cs typeface="Trebuchet MS"/>
            </a:endParaRPr>
          </a:p>
        </p:txBody>
      </p:sp>
      <mc:AlternateContent xmlns:mc="http://schemas.openxmlformats.org/markup-compatibility/2006" xmlns:a14="http://schemas.microsoft.com/office/drawing/2010/main">
        <mc:Choice Requires="a14">
          <p:sp>
            <p:nvSpPr>
              <p:cNvPr id="6" name="object 6">
                <a:extLst>
                  <a:ext uri="{FF2B5EF4-FFF2-40B4-BE49-F238E27FC236}">
                    <a16:creationId xmlns:a16="http://schemas.microsoft.com/office/drawing/2014/main" id="{02A6F341-D1DC-F01B-5314-B35460FA00DE}"/>
                  </a:ext>
                </a:extLst>
              </p:cNvPr>
              <p:cNvSpPr txBox="1"/>
              <p:nvPr/>
            </p:nvSpPr>
            <p:spPr>
              <a:xfrm>
                <a:off x="139558" y="786183"/>
                <a:ext cx="5457788" cy="473848"/>
              </a:xfrm>
              <a:prstGeom prst="rect">
                <a:avLst/>
              </a:prstGeom>
            </p:spPr>
            <p:txBody>
              <a:bodyPr vert="horz" wrap="square" lIns="0" tIns="12065" rIns="0" bIns="0" rtlCol="0">
                <a:spAutoFit/>
              </a:bodyPr>
              <a:lstStyle/>
              <a:p>
                <a:r>
                  <a:rPr lang="it-IT" sz="1000" b="0" i="0" u="none" strike="noStrike" dirty="0">
                    <a:effectLst/>
                    <a:latin typeface="Trebuchet MS" panose="020B0703020202090204" pitchFamily="34" charset="0"/>
                  </a:rPr>
                  <a:t>G traslate an input image </a:t>
                </a:r>
                <a:r>
                  <a:rPr lang="it-IT" sz="1000" b="0" i="1" u="none" strike="noStrike" dirty="0">
                    <a:effectLst/>
                    <a:latin typeface="Trebuchet MS" panose="020B0703020202090204" pitchFamily="34" charset="0"/>
                  </a:rPr>
                  <a:t>x</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into</a:t>
                </a:r>
                <a:r>
                  <a:rPr lang="it-IT" sz="1000" b="0" i="0" u="none" strike="noStrike" dirty="0">
                    <a:effectLst/>
                    <a:latin typeface="Trebuchet MS" panose="020B0703020202090204" pitchFamily="34" charset="0"/>
                  </a:rPr>
                  <a:t> an output image </a:t>
                </a:r>
                <a:r>
                  <a:rPr lang="it-IT" sz="1000" b="0" i="1" u="none" strike="noStrike" dirty="0">
                    <a:effectLst/>
                    <a:latin typeface="Trebuchet MS" panose="020B0703020202090204" pitchFamily="34" charset="0"/>
                  </a:rPr>
                  <a:t>y</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conitioed</a:t>
                </a:r>
                <a:r>
                  <a:rPr lang="it-IT" sz="1000" b="0" i="0" u="none" strike="noStrike" dirty="0">
                    <a:effectLst/>
                    <a:latin typeface="Trebuchet MS" panose="020B0703020202090204" pitchFamily="34" charset="0"/>
                  </a:rPr>
                  <a:t> on the target domain label </a:t>
                </a:r>
                <a:r>
                  <a:rPr lang="it-IT" sz="1000" b="0" i="1" u="none" strike="noStrike" dirty="0">
                    <a:effectLst/>
                    <a:latin typeface="Trebuchet MS" panose="020B0703020202090204" pitchFamily="34" charset="0"/>
                  </a:rPr>
                  <a:t>c</a:t>
                </a:r>
                <a:r>
                  <a:rPr lang="it-IT" sz="1000" b="0" i="0" u="none" strike="noStrike" dirty="0">
                    <a:effectLst/>
                    <a:latin typeface="Trebuchet MS" panose="020B0703020202090204" pitchFamily="34" charset="0"/>
                  </a:rPr>
                  <a:t>. The discriminator produce </a:t>
                </a:r>
                <a:r>
                  <a:rPr lang="it-IT" sz="1000" b="0" i="0" u="none" strike="noStrike" dirty="0" err="1">
                    <a:effectLst/>
                    <a:latin typeface="Trebuchet MS" panose="020B0703020202090204" pitchFamily="34" charset="0"/>
                  </a:rPr>
                  <a:t>probability</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distributiono</a:t>
                </a:r>
                <a:r>
                  <a:rPr lang="it-IT" sz="1000" b="0" i="0" u="none" strike="noStrike" dirty="0">
                    <a:effectLst/>
                    <a:latin typeface="Trebuchet MS" panose="020B0703020202090204" pitchFamily="34" charset="0"/>
                  </a:rPr>
                  <a:t> over </a:t>
                </a:r>
                <a:r>
                  <a:rPr lang="it-IT" sz="1000" b="0" i="0" u="none" strike="noStrike" dirty="0" err="1">
                    <a:effectLst/>
                    <a:latin typeface="Trebuchet MS" panose="020B0703020202090204" pitchFamily="34" charset="0"/>
                  </a:rPr>
                  <a:t>both</a:t>
                </a:r>
                <a:r>
                  <a:rPr lang="it-IT" sz="1000" b="0" i="0" u="none" strike="noStrike" dirty="0">
                    <a:effectLst/>
                    <a:latin typeface="Trebuchet MS" panose="020B0703020202090204" pitchFamily="34" charset="0"/>
                  </a:rPr>
                  <a:t> sources and domain label</a:t>
                </a:r>
                <a:r>
                  <a:rPr lang="it-IT" sz="1000" dirty="0">
                    <a:latin typeface="Trebuchet MS" panose="020B0703020202090204" pitchFamily="34" charset="0"/>
                  </a:rPr>
                  <a:t>.</a:t>
                </a:r>
                <a:endParaRPr lang="it-IT" sz="1000" b="0" i="0" u="none" strike="noStrike" dirty="0">
                  <a:effectLst/>
                  <a:latin typeface="Trebuchet MS" panose="020B0703020202090204" pitchFamily="34" charset="0"/>
                </a:endParaRPr>
              </a:p>
              <a:p>
                <a14:m>
                  <m:oMath xmlns:m="http://schemas.openxmlformats.org/officeDocument/2006/math">
                    <m:r>
                      <a:rPr lang="en-US" sz="1000" b="0" i="1" smtClean="0">
                        <a:effectLst/>
                        <a:latin typeface="Cambria Math" panose="02040503050406030204" pitchFamily="18" charset="0"/>
                      </a:rPr>
                      <m:t>𝐺</m:t>
                    </m:r>
                    <m:r>
                      <a:rPr lang="en-US" sz="1000" b="0" i="1" smtClean="0">
                        <a:effectLst/>
                        <a:latin typeface="Cambria Math" panose="02040503050406030204" pitchFamily="18" charset="0"/>
                      </a:rPr>
                      <m:t>(</m:t>
                    </m:r>
                    <m:r>
                      <a:rPr lang="en-US" sz="1000" b="0" i="1" smtClean="0">
                        <a:effectLst/>
                        <a:latin typeface="Cambria Math" panose="02040503050406030204" pitchFamily="18" charset="0"/>
                      </a:rPr>
                      <m:t>𝑥</m:t>
                    </m:r>
                    <m:r>
                      <a:rPr lang="en-US" sz="1000" b="0" i="1" smtClean="0">
                        <a:effectLst/>
                        <a:latin typeface="Cambria Math" panose="02040503050406030204" pitchFamily="18" charset="0"/>
                      </a:rPr>
                      <m:t>,</m:t>
                    </m:r>
                    <m:r>
                      <a:rPr lang="en-US" sz="1000" b="0" i="1" smtClean="0">
                        <a:effectLst/>
                        <a:latin typeface="Cambria Math" panose="02040503050406030204" pitchFamily="18" charset="0"/>
                      </a:rPr>
                      <m:t>𝑐</m:t>
                    </m:r>
                    <m:r>
                      <a:rPr lang="en-US" sz="1000" b="0" i="1" smtClean="0">
                        <a:effectLst/>
                        <a:latin typeface="Cambria Math" panose="02040503050406030204" pitchFamily="18" charset="0"/>
                      </a:rPr>
                      <m:t>)→</m:t>
                    </m:r>
                    <m:r>
                      <a:rPr lang="en-US" sz="1000" b="0" i="1" smtClean="0">
                        <a:effectLst/>
                        <a:latin typeface="Cambria Math" panose="02040503050406030204" pitchFamily="18" charset="0"/>
                        <a:ea typeface="Cambria Math" panose="02040503050406030204" pitchFamily="18" charset="0"/>
                      </a:rPr>
                      <m:t>𝑦</m:t>
                    </m:r>
                  </m:oMath>
                </a14:m>
                <a:r>
                  <a:rPr lang="it-IT" sz="1000" dirty="0">
                    <a:effectLst/>
                    <a:latin typeface="Trebuchet MS" panose="020B0703020202090204" pitchFamily="34" charset="0"/>
                  </a:rPr>
                  <a:t> </a:t>
                </a:r>
                <a:r>
                  <a:rPr lang="it-IT" sz="1000" dirty="0">
                    <a:latin typeface="Trebuchet MS" panose="020B0703020202090204" pitchFamily="34" charset="0"/>
                  </a:rPr>
                  <a:t>and </a:t>
                </a:r>
                <a14:m>
                  <m:oMath xmlns:m="http://schemas.openxmlformats.org/officeDocument/2006/math">
                    <m:r>
                      <a:rPr lang="en-US" sz="1000" b="0" i="1" smtClean="0">
                        <a:latin typeface="Cambria Math" panose="02040503050406030204" pitchFamily="18" charset="0"/>
                      </a:rPr>
                      <m:t>𝐷</m:t>
                    </m:r>
                    <m:r>
                      <a:rPr lang="en-US" sz="1000" b="0" i="1" smtClean="0">
                        <a:latin typeface="Cambria Math" panose="02040503050406030204" pitchFamily="18" charset="0"/>
                      </a:rPr>
                      <m:t>:</m:t>
                    </m:r>
                    <m:r>
                      <a:rPr lang="en-US" sz="1000" b="0" i="1" smtClean="0">
                        <a:latin typeface="Cambria Math" panose="02040503050406030204" pitchFamily="18" charset="0"/>
                      </a:rPr>
                      <m:t>𝑥</m:t>
                    </m:r>
                    <m:r>
                      <a:rPr lang="en-US" sz="1000" b="0" i="1" smtClean="0">
                        <a:latin typeface="Cambria Math" panose="02040503050406030204" pitchFamily="18" charset="0"/>
                        <a:ea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𝐷</m:t>
                        </m:r>
                      </m:e>
                      <m:sub>
                        <m:r>
                          <a:rPr lang="en-US" sz="1000" b="0" i="1" smtClean="0">
                            <a:latin typeface="Cambria Math" panose="02040503050406030204" pitchFamily="18" charset="0"/>
                            <a:ea typeface="Cambria Math" panose="02040503050406030204" pitchFamily="18" charset="0"/>
                          </a:rPr>
                          <m:t>𝑠𝑟𝑐</m:t>
                        </m:r>
                      </m:sub>
                    </m:sSub>
                    <m:d>
                      <m:dPr>
                        <m:ctrlPr>
                          <a:rPr lang="en-US" sz="1000" b="0" i="1" smtClean="0">
                            <a:latin typeface="Cambria Math" panose="02040503050406030204" pitchFamily="18" charset="0"/>
                            <a:ea typeface="Cambria Math" panose="02040503050406030204" pitchFamily="18" charset="0"/>
                          </a:rPr>
                        </m:ctrlPr>
                      </m:dPr>
                      <m:e>
                        <m:r>
                          <a:rPr lang="en-US" sz="1000" b="0" i="1" smtClean="0">
                            <a:latin typeface="Cambria Math" panose="02040503050406030204" pitchFamily="18" charset="0"/>
                            <a:ea typeface="Cambria Math" panose="02040503050406030204" pitchFamily="18" charset="0"/>
                          </a:rPr>
                          <m:t>𝑥</m:t>
                        </m:r>
                      </m:e>
                    </m:d>
                    <m:r>
                      <a:rPr lang="en-US" sz="1000" b="0" i="1" smtClean="0">
                        <a:latin typeface="Cambria Math" panose="02040503050406030204" pitchFamily="18" charset="0"/>
                        <a:ea typeface="Cambria Math" panose="02040503050406030204" pitchFamily="18" charset="0"/>
                      </a:rPr>
                      <m:t>, </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𝐷</m:t>
                        </m:r>
                      </m:e>
                      <m:sub>
                        <m:r>
                          <a:rPr lang="en-US" sz="1000" b="0" i="1" smtClean="0">
                            <a:latin typeface="Cambria Math" panose="02040503050406030204" pitchFamily="18" charset="0"/>
                            <a:ea typeface="Cambria Math" panose="02040503050406030204" pitchFamily="18" charset="0"/>
                          </a:rPr>
                          <m:t>𝑐𝑙𝑠</m:t>
                        </m:r>
                      </m:sub>
                    </m:sSub>
                    <m:d>
                      <m:dPr>
                        <m:ctrlPr>
                          <a:rPr lang="en-US" sz="1000" b="0" i="1" smtClean="0">
                            <a:latin typeface="Cambria Math" panose="02040503050406030204" pitchFamily="18" charset="0"/>
                            <a:ea typeface="Cambria Math" panose="02040503050406030204" pitchFamily="18" charset="0"/>
                          </a:rPr>
                        </m:ctrlPr>
                      </m:dPr>
                      <m:e>
                        <m:r>
                          <a:rPr lang="en-US" sz="1000" b="0" i="1" smtClean="0">
                            <a:latin typeface="Cambria Math" panose="02040503050406030204" pitchFamily="18" charset="0"/>
                            <a:ea typeface="Cambria Math" panose="02040503050406030204" pitchFamily="18" charset="0"/>
                          </a:rPr>
                          <m:t>𝑥</m:t>
                        </m:r>
                      </m:e>
                    </m:d>
                    <m:r>
                      <a:rPr lang="en-US" sz="1000" b="0" i="1" smtClean="0">
                        <a:latin typeface="Cambria Math" panose="02040503050406030204" pitchFamily="18" charset="0"/>
                        <a:ea typeface="Cambria Math" panose="02040503050406030204" pitchFamily="18" charset="0"/>
                      </a:rPr>
                      <m:t>}</m:t>
                    </m:r>
                  </m:oMath>
                </a14:m>
                <a:endParaRPr lang="it-IT" sz="1000" dirty="0">
                  <a:effectLst/>
                  <a:latin typeface="Trebuchet MS" panose="020B0703020202090204" pitchFamily="34" charset="0"/>
                </a:endParaRPr>
              </a:p>
            </p:txBody>
          </p:sp>
        </mc:Choice>
        <mc:Fallback xmlns="">
          <p:sp>
            <p:nvSpPr>
              <p:cNvPr id="6" name="object 6">
                <a:extLst>
                  <a:ext uri="{FF2B5EF4-FFF2-40B4-BE49-F238E27FC236}">
                    <a16:creationId xmlns:a16="http://schemas.microsoft.com/office/drawing/2014/main" id="{02A6F341-D1DC-F01B-5314-B35460FA00DE}"/>
                  </a:ext>
                </a:extLst>
              </p:cNvPr>
              <p:cNvSpPr txBox="1">
                <a:spLocks noRot="1" noChangeAspect="1" noMove="1" noResize="1" noEditPoints="1" noAdjustHandles="1" noChangeArrowheads="1" noChangeShapeType="1" noTextEdit="1"/>
              </p:cNvSpPr>
              <p:nvPr/>
            </p:nvSpPr>
            <p:spPr>
              <a:xfrm>
                <a:off x="139558" y="786183"/>
                <a:ext cx="5457788" cy="473848"/>
              </a:xfrm>
              <a:prstGeom prst="rect">
                <a:avLst/>
              </a:prstGeom>
              <a:blipFill>
                <a:blip r:embed="rId5"/>
                <a:stretch>
                  <a:fillRect l="-1628" t="-5128" r="-1860" b="-15385"/>
                </a:stretch>
              </a:blipFill>
            </p:spPr>
            <p:txBody>
              <a:bodyPr/>
              <a:lstStyle/>
              <a:p>
                <a:r>
                  <a:rPr lang="en-US">
                    <a:noFill/>
                  </a:rPr>
                  <a:t> </a:t>
                </a:r>
              </a:p>
            </p:txBody>
          </p:sp>
        </mc:Fallback>
      </mc:AlternateContent>
      <p:sp>
        <p:nvSpPr>
          <p:cNvPr id="5" name="object 14">
            <a:extLst>
              <a:ext uri="{FF2B5EF4-FFF2-40B4-BE49-F238E27FC236}">
                <a16:creationId xmlns:a16="http://schemas.microsoft.com/office/drawing/2014/main" id="{103B378B-4B60-B8EE-1A48-245B8575FEE1}"/>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mc:AlternateContent xmlns:mc="http://schemas.openxmlformats.org/markup-compatibility/2006" xmlns:a14="http://schemas.microsoft.com/office/drawing/2010/main">
        <mc:Choice Requires="a14">
          <p:sp>
            <p:nvSpPr>
              <p:cNvPr id="3" name="object 6">
                <a:extLst>
                  <a:ext uri="{FF2B5EF4-FFF2-40B4-BE49-F238E27FC236}">
                    <a16:creationId xmlns:a16="http://schemas.microsoft.com/office/drawing/2014/main" id="{392069AF-74B8-FCE9-E737-98B70BC062F7}"/>
                  </a:ext>
                </a:extLst>
              </p:cNvPr>
              <p:cNvSpPr txBox="1"/>
              <p:nvPr/>
            </p:nvSpPr>
            <p:spPr>
              <a:xfrm>
                <a:off x="174053" y="1524651"/>
                <a:ext cx="2431002" cy="357149"/>
              </a:xfrm>
              <a:prstGeom prst="rect">
                <a:avLst/>
              </a:prstGeom>
            </p:spPr>
            <p:txBody>
              <a:bodyPr vert="horz" wrap="square" lIns="0" tIns="12065" rIns="0" bIns="0" rtlCol="0">
                <a:spAutoFit/>
              </a:bodyPr>
              <a:lstStyle/>
              <a:p>
                <a:pPr algn="l"/>
                <a:r>
                  <a:rPr lang="it-IT" sz="1000" dirty="0">
                    <a:latin typeface="Trebuchet MS" panose="020B0703020202090204" pitchFamily="34" charset="0"/>
                  </a:rPr>
                  <a:t>Discriminator: </a:t>
                </a:r>
                <a14:m>
                  <m:oMath xmlns:m="http://schemas.openxmlformats.org/officeDocument/2006/math">
                    <m:sSub>
                      <m:sSubPr>
                        <m:ctrlPr>
                          <a:rPr lang="it-IT" sz="1000" i="1" smtClean="0">
                            <a:latin typeface="Cambria Math" panose="02040503050406030204" pitchFamily="18" charset="0"/>
                          </a:rPr>
                        </m:ctrlPr>
                      </m:sSubPr>
                      <m:e>
                        <m:r>
                          <a:rPr lang="en-US" sz="1000" b="0" i="1" smtClean="0">
                            <a:latin typeface="Cambria Math" panose="02040503050406030204" pitchFamily="18" charset="0"/>
                          </a:rPr>
                          <m:t>𝐿</m:t>
                        </m:r>
                      </m:e>
                      <m:sub>
                        <m:r>
                          <a:rPr lang="en-US" sz="1000" b="0" i="1" smtClean="0">
                            <a:latin typeface="Cambria Math" panose="02040503050406030204" pitchFamily="18" charset="0"/>
                          </a:rPr>
                          <m:t>𝐷</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𝐿</m:t>
                        </m:r>
                      </m:e>
                      <m:sub>
                        <m:r>
                          <a:rPr lang="en-US" sz="1000" b="0" i="1" smtClean="0">
                            <a:latin typeface="Cambria Math" panose="02040503050406030204" pitchFamily="18" charset="0"/>
                          </a:rPr>
                          <m:t>𝑎𝑑𝑣</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𝜆</m:t>
                        </m:r>
                      </m:e>
                      <m:sub>
                        <m:r>
                          <a:rPr lang="en-US" sz="1000" b="0" i="1" smtClean="0">
                            <a:latin typeface="Cambria Math" panose="02040503050406030204" pitchFamily="18" charset="0"/>
                          </a:rPr>
                          <m:t>𝑐𝑙𝑠</m:t>
                        </m:r>
                      </m:sub>
                    </m:sSub>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𝐿</m:t>
                        </m:r>
                      </m:e>
                      <m:sub>
                        <m:r>
                          <a:rPr lang="en-US" sz="1000" b="0" i="1" smtClean="0">
                            <a:latin typeface="Cambria Math" panose="02040503050406030204" pitchFamily="18" charset="0"/>
                          </a:rPr>
                          <m:t>𝑐𝑙𝑠</m:t>
                        </m:r>
                      </m:sub>
                      <m:sup>
                        <m:r>
                          <a:rPr lang="en-US" sz="1000" b="0" i="1" smtClean="0">
                            <a:latin typeface="Cambria Math" panose="02040503050406030204" pitchFamily="18" charset="0"/>
                          </a:rPr>
                          <m:t>𝑟</m:t>
                        </m:r>
                      </m:sup>
                    </m:sSubSup>
                  </m:oMath>
                </a14:m>
                <a:endParaRPr lang="it-IT" sz="1000" dirty="0">
                  <a:latin typeface="Trebuchet MS" panose="020B0703020202090204" pitchFamily="34" charset="0"/>
                </a:endParaRPr>
              </a:p>
              <a:p>
                <a:r>
                  <a:rPr lang="it-IT" sz="1000" i="0" u="none" strike="noStrike" dirty="0">
                    <a:effectLst/>
                    <a:latin typeface="Trebuchet MS" panose="020B0703020202090204" pitchFamily="34" charset="0"/>
                  </a:rPr>
                  <a:t>Generator: </a:t>
                </a:r>
                <a14:m>
                  <m:oMath xmlns:m="http://schemas.openxmlformats.org/officeDocument/2006/math">
                    <m:sSub>
                      <m:sSubPr>
                        <m:ctrlPr>
                          <a:rPr lang="it-IT" sz="1000" i="1" u="none" strike="noStrike" smtClean="0">
                            <a:effectLst/>
                            <a:latin typeface="Cambria Math" panose="02040503050406030204" pitchFamily="18" charset="0"/>
                          </a:rPr>
                        </m:ctrlPr>
                      </m:sSubPr>
                      <m:e>
                        <m:r>
                          <a:rPr lang="en-US" sz="1000" b="0" i="1" u="none" strike="noStrike" smtClean="0">
                            <a:effectLst/>
                            <a:latin typeface="Cambria Math" panose="02040503050406030204" pitchFamily="18" charset="0"/>
                          </a:rPr>
                          <m:t>𝐿</m:t>
                        </m:r>
                      </m:e>
                      <m:sub>
                        <m:r>
                          <a:rPr lang="en-US" sz="1000" b="0" i="1" u="none" strike="noStrike" smtClean="0">
                            <a:effectLst/>
                            <a:latin typeface="Cambria Math" panose="02040503050406030204" pitchFamily="18" charset="0"/>
                          </a:rPr>
                          <m:t>𝐺</m:t>
                        </m:r>
                      </m:sub>
                    </m:sSub>
                    <m:r>
                      <a:rPr lang="en-US" sz="1000" b="0" i="1" u="none" strike="noStrike" smtClean="0">
                        <a:effectLst/>
                        <a:latin typeface="Cambria Math" panose="02040503050406030204" pitchFamily="18" charset="0"/>
                      </a:rPr>
                      <m:t>=</m:t>
                    </m:r>
                    <m:sSub>
                      <m:sSubPr>
                        <m:ctrlPr>
                          <a:rPr lang="en-US" sz="1000" b="0" i="1" u="none" strike="noStrike" smtClean="0">
                            <a:effectLst/>
                            <a:latin typeface="Cambria Math" panose="02040503050406030204" pitchFamily="18" charset="0"/>
                          </a:rPr>
                        </m:ctrlPr>
                      </m:sSubPr>
                      <m:e>
                        <m:r>
                          <a:rPr lang="en-US" sz="1000" b="0" i="1" u="none" strike="noStrike" smtClean="0">
                            <a:effectLst/>
                            <a:latin typeface="Cambria Math" panose="02040503050406030204" pitchFamily="18" charset="0"/>
                          </a:rPr>
                          <m:t>𝐿</m:t>
                        </m:r>
                      </m:e>
                      <m:sub>
                        <m:r>
                          <a:rPr lang="en-US" sz="1000" b="0" i="1" u="none" strike="noStrike" smtClean="0">
                            <a:effectLst/>
                            <a:latin typeface="Cambria Math" panose="02040503050406030204" pitchFamily="18" charset="0"/>
                          </a:rPr>
                          <m:t>𝑎𝑑𝑣</m:t>
                        </m:r>
                      </m:sub>
                    </m:sSub>
                    <m:r>
                      <a:rPr lang="en-US" sz="1000" b="0" i="1" u="none" strike="noStrike" smtClean="0">
                        <a:effectLst/>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𝜆</m:t>
                        </m:r>
                      </m:e>
                      <m:sub>
                        <m:r>
                          <a:rPr lang="en-US" sz="1000" i="1">
                            <a:latin typeface="Cambria Math" panose="02040503050406030204" pitchFamily="18" charset="0"/>
                          </a:rPr>
                          <m:t>𝑐𝑙𝑠</m:t>
                        </m:r>
                      </m:sub>
                    </m:sSub>
                    <m:sSubSup>
                      <m:sSubSupPr>
                        <m:ctrlPr>
                          <a:rPr lang="en-US" sz="1000" b="0" i="1" u="none" strike="noStrike" smtClean="0">
                            <a:effectLst/>
                            <a:latin typeface="Cambria Math" panose="02040503050406030204" pitchFamily="18" charset="0"/>
                          </a:rPr>
                        </m:ctrlPr>
                      </m:sSubSupPr>
                      <m:e>
                        <m:r>
                          <a:rPr lang="en-US" sz="1000" b="0" i="1" u="none" strike="noStrike" smtClean="0">
                            <a:effectLst/>
                            <a:latin typeface="Cambria Math" panose="02040503050406030204" pitchFamily="18" charset="0"/>
                          </a:rPr>
                          <m:t>𝐿</m:t>
                        </m:r>
                      </m:e>
                      <m:sub>
                        <m:r>
                          <a:rPr lang="en-US" sz="1000" b="0" i="1" u="none" strike="noStrike" smtClean="0">
                            <a:effectLst/>
                            <a:latin typeface="Cambria Math" panose="02040503050406030204" pitchFamily="18" charset="0"/>
                          </a:rPr>
                          <m:t>𝑐𝑙𝑠</m:t>
                        </m:r>
                      </m:sub>
                      <m:sup>
                        <m:r>
                          <a:rPr lang="en-US" sz="1000" b="0" i="1" u="none" strike="noStrike" smtClean="0">
                            <a:effectLst/>
                            <a:latin typeface="Cambria Math" panose="02040503050406030204" pitchFamily="18" charset="0"/>
                          </a:rPr>
                          <m:t>𝑓</m:t>
                        </m:r>
                      </m:sup>
                    </m:sSubSup>
                    <m:r>
                      <a:rPr lang="en-US" sz="1000" b="0" i="1" u="none" strike="noStrike" smtClean="0">
                        <a:effectLst/>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𝜆</m:t>
                        </m:r>
                      </m:e>
                      <m:sub>
                        <m:r>
                          <a:rPr lang="en-US" sz="1000" b="0" i="1" smtClean="0">
                            <a:latin typeface="Cambria Math" panose="02040503050406030204" pitchFamily="18" charset="0"/>
                            <a:ea typeface="Cambria Math" panose="02040503050406030204" pitchFamily="18" charset="0"/>
                          </a:rPr>
                          <m:t>𝑟𝑒𝑐</m:t>
                        </m:r>
                      </m:sub>
                    </m:sSub>
                    <m:sSub>
                      <m:sSubPr>
                        <m:ctrlPr>
                          <a:rPr lang="en-US" sz="1000" b="0" i="1" u="none" strike="noStrike" smtClean="0">
                            <a:effectLst/>
                            <a:latin typeface="Cambria Math" panose="02040503050406030204" pitchFamily="18" charset="0"/>
                          </a:rPr>
                        </m:ctrlPr>
                      </m:sSubPr>
                      <m:e>
                        <m:r>
                          <a:rPr lang="en-US" sz="1000" b="0" i="1" u="none" strike="noStrike" smtClean="0">
                            <a:effectLst/>
                            <a:latin typeface="Cambria Math" panose="02040503050406030204" pitchFamily="18" charset="0"/>
                          </a:rPr>
                          <m:t>𝐿</m:t>
                        </m:r>
                      </m:e>
                      <m:sub>
                        <m:r>
                          <a:rPr lang="en-US" sz="1000" b="0" i="1" u="none" strike="noStrike" smtClean="0">
                            <a:effectLst/>
                            <a:latin typeface="Cambria Math" panose="02040503050406030204" pitchFamily="18" charset="0"/>
                          </a:rPr>
                          <m:t>𝑟𝑒𝑐</m:t>
                        </m:r>
                      </m:sub>
                    </m:sSub>
                  </m:oMath>
                </a14:m>
                <a:endParaRPr lang="it-IT" sz="1000" i="0" u="none" strike="noStrike" dirty="0">
                  <a:effectLst/>
                  <a:latin typeface="Trebuchet MS" panose="020B0703020202090204" pitchFamily="34" charset="0"/>
                </a:endParaRPr>
              </a:p>
            </p:txBody>
          </p:sp>
        </mc:Choice>
        <mc:Fallback xmlns="">
          <p:sp>
            <p:nvSpPr>
              <p:cNvPr id="3" name="object 6">
                <a:extLst>
                  <a:ext uri="{FF2B5EF4-FFF2-40B4-BE49-F238E27FC236}">
                    <a16:creationId xmlns:a16="http://schemas.microsoft.com/office/drawing/2014/main" id="{392069AF-74B8-FCE9-E737-98B70BC062F7}"/>
                  </a:ext>
                </a:extLst>
              </p:cNvPr>
              <p:cNvSpPr txBox="1">
                <a:spLocks noRot="1" noChangeAspect="1" noMove="1" noResize="1" noEditPoints="1" noAdjustHandles="1" noChangeArrowheads="1" noChangeShapeType="1" noTextEdit="1"/>
              </p:cNvSpPr>
              <p:nvPr/>
            </p:nvSpPr>
            <p:spPr>
              <a:xfrm>
                <a:off x="174053" y="1524651"/>
                <a:ext cx="2431002" cy="357149"/>
              </a:xfrm>
              <a:prstGeom prst="rect">
                <a:avLst/>
              </a:prstGeom>
              <a:blipFill>
                <a:blip r:embed="rId6"/>
                <a:stretch>
                  <a:fillRect l="-3125" t="-10345" b="-17241"/>
                </a:stretch>
              </a:blipFill>
            </p:spPr>
            <p:txBody>
              <a:bodyPr/>
              <a:lstStyle/>
              <a:p>
                <a:r>
                  <a:rPr lang="en-US">
                    <a:noFill/>
                  </a:rPr>
                  <a:t> </a:t>
                </a:r>
              </a:p>
            </p:txBody>
          </p:sp>
        </mc:Fallback>
      </mc:AlternateContent>
      <p:sp>
        <p:nvSpPr>
          <p:cNvPr id="37" name="object 7">
            <a:extLst>
              <a:ext uri="{FF2B5EF4-FFF2-40B4-BE49-F238E27FC236}">
                <a16:creationId xmlns:a16="http://schemas.microsoft.com/office/drawing/2014/main" id="{C42AEA25-952C-CB4A-8286-11023EC9EFE0}"/>
              </a:ext>
            </a:extLst>
          </p:cNvPr>
          <p:cNvSpPr/>
          <p:nvPr/>
        </p:nvSpPr>
        <p:spPr>
          <a:xfrm>
            <a:off x="2635115" y="1372933"/>
            <a:ext cx="2987908"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39" name="object 9">
            <a:extLst>
              <a:ext uri="{FF2B5EF4-FFF2-40B4-BE49-F238E27FC236}">
                <a16:creationId xmlns:a16="http://schemas.microsoft.com/office/drawing/2014/main" id="{6FB26186-77F7-80FC-79FD-90BA79E7089B}"/>
              </a:ext>
            </a:extLst>
          </p:cNvPr>
          <p:cNvGrpSpPr/>
          <p:nvPr/>
        </p:nvGrpSpPr>
        <p:grpSpPr>
          <a:xfrm>
            <a:off x="2635115" y="1489554"/>
            <a:ext cx="2987949" cy="900884"/>
            <a:chOff x="237197" y="1199184"/>
            <a:chExt cx="5285740" cy="226536"/>
          </a:xfrm>
        </p:grpSpPr>
        <p:pic>
          <p:nvPicPr>
            <p:cNvPr id="40" name="object 10">
              <a:extLst>
                <a:ext uri="{FF2B5EF4-FFF2-40B4-BE49-F238E27FC236}">
                  <a16:creationId xmlns:a16="http://schemas.microsoft.com/office/drawing/2014/main" id="{E33622DC-7C3A-0F6B-652D-B1B5591DE663}"/>
                </a:ext>
              </a:extLst>
            </p:cNvPr>
            <p:cNvPicPr/>
            <p:nvPr/>
          </p:nvPicPr>
          <p:blipFill>
            <a:blip r:embed="rId4" cstate="print"/>
            <a:stretch>
              <a:fillRect/>
            </a:stretch>
          </p:blipFill>
          <p:spPr>
            <a:xfrm>
              <a:off x="237197" y="1199184"/>
              <a:ext cx="5285667" cy="50609"/>
            </a:xfrm>
            <a:prstGeom prst="rect">
              <a:avLst/>
            </a:prstGeom>
          </p:spPr>
        </p:pic>
        <p:sp>
          <p:nvSpPr>
            <p:cNvPr id="41" name="object 12">
              <a:extLst>
                <a:ext uri="{FF2B5EF4-FFF2-40B4-BE49-F238E27FC236}">
                  <a16:creationId xmlns:a16="http://schemas.microsoft.com/office/drawing/2014/main" id="{6611C3D2-65A8-8585-5620-98DA79349A83}"/>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dirty="0"/>
            </a:p>
          </p:txBody>
        </p:sp>
      </p:grpSp>
      <p:sp>
        <p:nvSpPr>
          <p:cNvPr id="42" name="object 8">
            <a:extLst>
              <a:ext uri="{FF2B5EF4-FFF2-40B4-BE49-F238E27FC236}">
                <a16:creationId xmlns:a16="http://schemas.microsoft.com/office/drawing/2014/main" id="{E34EFEA1-24EC-5959-33FF-C8E24F8B321B}"/>
              </a:ext>
            </a:extLst>
          </p:cNvPr>
          <p:cNvSpPr txBox="1"/>
          <p:nvPr/>
        </p:nvSpPr>
        <p:spPr>
          <a:xfrm>
            <a:off x="2685918" y="1352895"/>
            <a:ext cx="1460034" cy="173124"/>
          </a:xfrm>
          <a:prstGeom prst="rect">
            <a:avLst/>
          </a:prstGeom>
        </p:spPr>
        <p:txBody>
          <a:bodyPr vert="horz" wrap="square" lIns="0" tIns="19050" rIns="0" bIns="0" rtlCol="0">
            <a:spAutoFit/>
          </a:bodyPr>
          <a:lstStyle/>
          <a:p>
            <a:pPr>
              <a:lnSpc>
                <a:spcPct val="100000"/>
              </a:lnSpc>
              <a:spcBef>
                <a:spcPts val="150"/>
              </a:spcBef>
            </a:pPr>
            <a:r>
              <a:rPr lang="en-US" sz="1000" spc="-45" dirty="0">
                <a:solidFill>
                  <a:srgbClr val="005714"/>
                </a:solidFill>
                <a:latin typeface="Trebuchet MS"/>
                <a:cs typeface="Trebuchet MS"/>
              </a:rPr>
              <a:t>Steps</a:t>
            </a:r>
            <a:endParaRPr sz="1050" dirty="0">
              <a:latin typeface="Trebuchet MS"/>
              <a:cs typeface="Trebuchet MS"/>
            </a:endParaRPr>
          </a:p>
        </p:txBody>
      </p:sp>
      <mc:AlternateContent xmlns:mc="http://schemas.openxmlformats.org/markup-compatibility/2006" xmlns:a14="http://schemas.microsoft.com/office/drawing/2010/main">
        <mc:Choice Requires="a14">
          <p:sp>
            <p:nvSpPr>
              <p:cNvPr id="17" name="object 6">
                <a:extLst>
                  <a:ext uri="{FF2B5EF4-FFF2-40B4-BE49-F238E27FC236}">
                    <a16:creationId xmlns:a16="http://schemas.microsoft.com/office/drawing/2014/main" id="{D4613DB5-1D4B-8207-01BD-DA2944C87E49}"/>
                  </a:ext>
                </a:extLst>
              </p:cNvPr>
              <p:cNvSpPr txBox="1"/>
              <p:nvPr/>
            </p:nvSpPr>
            <p:spPr>
              <a:xfrm>
                <a:off x="2705984" y="1714600"/>
                <a:ext cx="1600290" cy="179857"/>
              </a:xfrm>
              <a:prstGeom prst="rect">
                <a:avLst/>
              </a:prstGeom>
            </p:spPr>
            <p:txBody>
              <a:bodyPr vert="horz" wrap="square" lIns="0" tIns="12065" rIns="0" bIns="0" rtlCol="0">
                <a:spAutoFit/>
              </a:bodyPr>
              <a:lstStyle/>
              <a:p>
                <a:pPr/>
                <a14:m>
                  <m:oMathPara xmlns:m="http://schemas.openxmlformats.org/officeDocument/2006/math">
                    <m:oMathParaPr>
                      <m:jc m:val="left"/>
                    </m:oMathParaPr>
                    <m:oMath xmlns:m="http://schemas.openxmlformats.org/officeDocument/2006/math">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𝐿</m:t>
                          </m:r>
                        </m:e>
                        <m:sub>
                          <m:r>
                            <a:rPr lang="en-US" sz="1000" b="0" i="1" smtClean="0">
                              <a:latin typeface="Cambria Math" panose="02040503050406030204" pitchFamily="18" charset="0"/>
                            </a:rPr>
                            <m:t>𝑐𝑙𝑠</m:t>
                          </m:r>
                        </m:sub>
                        <m:sup>
                          <m:r>
                            <a:rPr lang="en-US" sz="1000" b="0" i="1" smtClean="0">
                              <a:latin typeface="Cambria Math" panose="02040503050406030204" pitchFamily="18" charset="0"/>
                            </a:rPr>
                            <m:t>𝑟</m:t>
                          </m:r>
                        </m:sup>
                      </m:sSubSup>
                      <m:r>
                        <a:rPr lang="en-US" sz="1000" b="0" i="1" smtClean="0">
                          <a:latin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𝔼</m:t>
                          </m:r>
                        </m:e>
                        <m:sub>
                          <m:r>
                            <a:rPr lang="en-US" sz="1000" b="0" i="1" smtClean="0">
                              <a:latin typeface="Cambria Math" panose="02040503050406030204" pitchFamily="18" charset="0"/>
                              <a:ea typeface="Cambria Math" panose="02040503050406030204" pitchFamily="18" charset="0"/>
                            </a:rPr>
                            <m:t>𝑥</m:t>
                          </m:r>
                          <m:r>
                            <a:rPr lang="en-US" sz="1000" b="0" i="1" smtClean="0">
                              <a:latin typeface="Cambria Math" panose="02040503050406030204" pitchFamily="18" charset="0"/>
                              <a:ea typeface="Cambria Math" panose="02040503050406030204" pitchFamily="18" charset="0"/>
                            </a:rPr>
                            <m:t>,</m:t>
                          </m:r>
                          <m:sSup>
                            <m:sSupPr>
                              <m:ctrlPr>
                                <a:rPr lang="en-US" sz="1000" b="0" i="1" smtClean="0">
                                  <a:latin typeface="Cambria Math" panose="02040503050406030204" pitchFamily="18" charset="0"/>
                                  <a:ea typeface="Cambria Math" panose="02040503050406030204" pitchFamily="18" charset="0"/>
                                </a:rPr>
                              </m:ctrlPr>
                            </m:sSupPr>
                            <m:e>
                              <m:r>
                                <a:rPr lang="en-US" sz="1000" b="0" i="1" smtClean="0">
                                  <a:latin typeface="Cambria Math" panose="02040503050406030204" pitchFamily="18" charset="0"/>
                                  <a:ea typeface="Cambria Math" panose="02040503050406030204" pitchFamily="18" charset="0"/>
                                </a:rPr>
                                <m:t>𝑐</m:t>
                              </m:r>
                            </m:e>
                            <m:sup>
                              <m:r>
                                <a:rPr lang="en-US" sz="1000" b="0" i="1" smtClean="0">
                                  <a:latin typeface="Cambria Math" panose="02040503050406030204" pitchFamily="18" charset="0"/>
                                  <a:ea typeface="Cambria Math" panose="02040503050406030204" pitchFamily="18" charset="0"/>
                                </a:rPr>
                                <m:t>′</m:t>
                              </m:r>
                            </m:sup>
                          </m:sSup>
                        </m:sub>
                      </m:sSub>
                      <m:d>
                        <m:dPr>
                          <m:begChr m:val="["/>
                          <m:endChr m:val="]"/>
                          <m:ctrlPr>
                            <a:rPr lang="en-US" sz="1000" i="1">
                              <a:latin typeface="Cambria Math" panose="02040503050406030204" pitchFamily="18" charset="0"/>
                              <a:ea typeface="Cambria Math" panose="02040503050406030204" pitchFamily="18" charset="0"/>
                            </a:rPr>
                          </m:ctrlPr>
                        </m:dPr>
                        <m:e>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𝑙𝑜𝑔</m:t>
                          </m:r>
                          <m:sSub>
                            <m:sSubPr>
                              <m:ctrlPr>
                                <a:rPr lang="en-US" sz="1000" i="1">
                                  <a:latin typeface="Cambria Math" panose="02040503050406030204" pitchFamily="18" charset="0"/>
                                  <a:ea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𝐷</m:t>
                              </m:r>
                            </m:e>
                            <m:sub>
                              <m:r>
                                <a:rPr lang="en-US" sz="1000" b="0" i="1" smtClean="0">
                                  <a:latin typeface="Cambria Math" panose="02040503050406030204" pitchFamily="18" charset="0"/>
                                  <a:ea typeface="Cambria Math" panose="02040503050406030204" pitchFamily="18" charset="0"/>
                                </a:rPr>
                                <m:t>𝑐𝑙𝑠</m:t>
                              </m:r>
                            </m:sub>
                          </m:sSub>
                          <m:d>
                            <m:dPr>
                              <m:ctrlPr>
                                <a:rPr lang="en-US" sz="1000" i="1">
                                  <a:latin typeface="Cambria Math" panose="02040503050406030204" pitchFamily="18" charset="0"/>
                                  <a:ea typeface="Cambria Math" panose="02040503050406030204" pitchFamily="18" charset="0"/>
                                </a:rPr>
                              </m:ctrlPr>
                            </m:dPr>
                            <m:e>
                              <m:sSup>
                                <m:sSupPr>
                                  <m:ctrlPr>
                                    <a:rPr lang="en-US" sz="1000" i="1" smtClean="0">
                                      <a:latin typeface="Cambria Math" panose="02040503050406030204" pitchFamily="18" charset="0"/>
                                      <a:ea typeface="Cambria Math" panose="02040503050406030204" pitchFamily="18" charset="0"/>
                                    </a:rPr>
                                  </m:ctrlPr>
                                </m:sSupPr>
                                <m:e>
                                  <m:r>
                                    <a:rPr lang="en-US" sz="1000" b="0" i="1" smtClean="0">
                                      <a:latin typeface="Cambria Math" panose="02040503050406030204" pitchFamily="18" charset="0"/>
                                      <a:ea typeface="Cambria Math" panose="02040503050406030204" pitchFamily="18" charset="0"/>
                                    </a:rPr>
                                    <m:t>𝑐</m:t>
                                  </m:r>
                                </m:e>
                                <m:sup>
                                  <m:r>
                                    <a:rPr lang="en-US" sz="1000" b="0" i="1" smtClean="0">
                                      <a:latin typeface="Cambria Math" panose="02040503050406030204" pitchFamily="18" charset="0"/>
                                      <a:ea typeface="Cambria Math" panose="02040503050406030204" pitchFamily="18" charset="0"/>
                                    </a:rPr>
                                    <m:t>′</m:t>
                                  </m:r>
                                </m:sup>
                              </m:sSup>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𝑥</m:t>
                              </m:r>
                            </m:e>
                          </m:d>
                        </m:e>
                      </m:d>
                    </m:oMath>
                  </m:oMathPara>
                </a14:m>
                <a:endParaRPr lang="it-IT" sz="1000" dirty="0">
                  <a:latin typeface="Trebuchet MS" panose="020B0703020202090204" pitchFamily="34" charset="0"/>
                </a:endParaRPr>
              </a:p>
            </p:txBody>
          </p:sp>
        </mc:Choice>
        <mc:Fallback xmlns="">
          <p:sp>
            <p:nvSpPr>
              <p:cNvPr id="17" name="object 6">
                <a:extLst>
                  <a:ext uri="{FF2B5EF4-FFF2-40B4-BE49-F238E27FC236}">
                    <a16:creationId xmlns:a16="http://schemas.microsoft.com/office/drawing/2014/main" id="{D4613DB5-1D4B-8207-01BD-DA2944C87E49}"/>
                  </a:ext>
                </a:extLst>
              </p:cNvPr>
              <p:cNvSpPr txBox="1">
                <a:spLocks noRot="1" noChangeAspect="1" noMove="1" noResize="1" noEditPoints="1" noAdjustHandles="1" noChangeArrowheads="1" noChangeShapeType="1" noTextEdit="1"/>
              </p:cNvSpPr>
              <p:nvPr/>
            </p:nvSpPr>
            <p:spPr>
              <a:xfrm>
                <a:off x="2705984" y="1714600"/>
                <a:ext cx="1600290" cy="179857"/>
              </a:xfrm>
              <a:prstGeom prst="rect">
                <a:avLst/>
              </a:prstGeom>
              <a:blipFill>
                <a:blip r:embed="rId7"/>
                <a:stretch>
                  <a:fillRect l="-317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bject 6">
                <a:extLst>
                  <a:ext uri="{FF2B5EF4-FFF2-40B4-BE49-F238E27FC236}">
                    <a16:creationId xmlns:a16="http://schemas.microsoft.com/office/drawing/2014/main" id="{97A513B1-65AA-C546-152B-BFF351713529}"/>
                  </a:ext>
                </a:extLst>
              </p:cNvPr>
              <p:cNvSpPr txBox="1"/>
              <p:nvPr/>
            </p:nvSpPr>
            <p:spPr>
              <a:xfrm>
                <a:off x="2706434" y="1888756"/>
                <a:ext cx="1790405" cy="201081"/>
              </a:xfrm>
              <a:prstGeom prst="rect">
                <a:avLst/>
              </a:prstGeom>
            </p:spPr>
            <p:txBody>
              <a:bodyPr vert="horz" wrap="square" lIns="0" tIns="12065" rIns="0" bIns="0" rtlCol="0">
                <a:spAutoFit/>
              </a:bodyPr>
              <a:lstStyle/>
              <a:p>
                <a:pPr/>
                <a14:m>
                  <m:oMathPara xmlns:m="http://schemas.openxmlformats.org/officeDocument/2006/math">
                    <m:oMathParaPr>
                      <m:jc m:val="left"/>
                    </m:oMathParaPr>
                    <m:oMath xmlns:m="http://schemas.openxmlformats.org/officeDocument/2006/math">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𝐿</m:t>
                          </m:r>
                        </m:e>
                        <m:sub>
                          <m:r>
                            <a:rPr lang="en-US" sz="1000" b="0" i="1" smtClean="0">
                              <a:latin typeface="Cambria Math" panose="02040503050406030204" pitchFamily="18" charset="0"/>
                            </a:rPr>
                            <m:t>𝑐𝑙𝑠</m:t>
                          </m:r>
                        </m:sub>
                        <m:sup>
                          <m:r>
                            <a:rPr lang="en-US" sz="1000" b="0" i="1" smtClean="0">
                              <a:latin typeface="Cambria Math" panose="02040503050406030204" pitchFamily="18" charset="0"/>
                            </a:rPr>
                            <m:t>𝑓</m:t>
                          </m:r>
                        </m:sup>
                      </m:sSubSup>
                      <m:r>
                        <a:rPr lang="en-US" sz="1000" b="0" i="1" smtClean="0">
                          <a:latin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𝔼</m:t>
                          </m:r>
                        </m:e>
                        <m:sub>
                          <m:r>
                            <a:rPr lang="en-US" sz="1000" b="0" i="1" smtClean="0">
                              <a:latin typeface="Cambria Math" panose="02040503050406030204" pitchFamily="18" charset="0"/>
                              <a:ea typeface="Cambria Math" panose="02040503050406030204" pitchFamily="18" charset="0"/>
                            </a:rPr>
                            <m:t>𝑥</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𝑐</m:t>
                          </m:r>
                          <m:r>
                            <a:rPr lang="en-US" sz="1000" b="0" i="1" smtClean="0">
                              <a:latin typeface="Cambria Math" panose="02040503050406030204" pitchFamily="18" charset="0"/>
                              <a:ea typeface="Cambria Math" panose="02040503050406030204" pitchFamily="18" charset="0"/>
                            </a:rPr>
                            <m:t> </m:t>
                          </m:r>
                        </m:sub>
                      </m:sSub>
                      <m:d>
                        <m:dPr>
                          <m:begChr m:val="["/>
                          <m:endChr m:val="]"/>
                          <m:ctrlPr>
                            <a:rPr lang="en-US" sz="1000" i="1">
                              <a:latin typeface="Cambria Math" panose="02040503050406030204" pitchFamily="18" charset="0"/>
                              <a:ea typeface="Cambria Math" panose="02040503050406030204" pitchFamily="18" charset="0"/>
                            </a:rPr>
                          </m:ctrlPr>
                        </m:dPr>
                        <m:e>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𝑙𝑜𝑔</m:t>
                          </m:r>
                          <m:sSub>
                            <m:sSubPr>
                              <m:ctrlPr>
                                <a:rPr lang="en-US" sz="1000" i="1">
                                  <a:latin typeface="Cambria Math" panose="02040503050406030204" pitchFamily="18" charset="0"/>
                                  <a:ea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𝐷</m:t>
                              </m:r>
                            </m:e>
                            <m:sub>
                              <m:r>
                                <a:rPr lang="en-US" sz="1000" b="0" i="1" smtClean="0">
                                  <a:latin typeface="Cambria Math" panose="02040503050406030204" pitchFamily="18" charset="0"/>
                                  <a:ea typeface="Cambria Math" panose="02040503050406030204" pitchFamily="18" charset="0"/>
                                </a:rPr>
                                <m:t>𝑐𝑙𝑠</m:t>
                              </m:r>
                            </m:sub>
                          </m:sSub>
                          <m:d>
                            <m:dPr>
                              <m:ctrlPr>
                                <a:rPr lang="en-US" sz="1000" i="1">
                                  <a:latin typeface="Cambria Math" panose="02040503050406030204" pitchFamily="18" charset="0"/>
                                  <a:ea typeface="Cambria Math" panose="02040503050406030204" pitchFamily="18" charset="0"/>
                                </a:rPr>
                              </m:ctrlPr>
                            </m:dPr>
                            <m:e>
                              <m:r>
                                <a:rPr lang="en-US" sz="1000" b="0" i="1" smtClean="0">
                                  <a:latin typeface="Cambria Math" panose="02040503050406030204" pitchFamily="18" charset="0"/>
                                  <a:ea typeface="Cambria Math" panose="02040503050406030204" pitchFamily="18" charset="0"/>
                                </a:rPr>
                                <m:t>𝑐</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𝐺</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𝑥</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𝑐</m:t>
                              </m:r>
                              <m:r>
                                <a:rPr lang="en-US" sz="1000" b="0" i="1" smtClean="0">
                                  <a:latin typeface="Cambria Math" panose="02040503050406030204" pitchFamily="18" charset="0"/>
                                  <a:ea typeface="Cambria Math" panose="02040503050406030204" pitchFamily="18" charset="0"/>
                                </a:rPr>
                                <m:t>)</m:t>
                              </m:r>
                            </m:e>
                          </m:d>
                        </m:e>
                      </m:d>
                    </m:oMath>
                  </m:oMathPara>
                </a14:m>
                <a:endParaRPr lang="it-IT" sz="1000" dirty="0">
                  <a:latin typeface="Trebuchet MS" panose="020B0703020202090204" pitchFamily="34" charset="0"/>
                </a:endParaRPr>
              </a:p>
            </p:txBody>
          </p:sp>
        </mc:Choice>
        <mc:Fallback xmlns="">
          <p:sp>
            <p:nvSpPr>
              <p:cNvPr id="26" name="object 6">
                <a:extLst>
                  <a:ext uri="{FF2B5EF4-FFF2-40B4-BE49-F238E27FC236}">
                    <a16:creationId xmlns:a16="http://schemas.microsoft.com/office/drawing/2014/main" id="{97A513B1-65AA-C546-152B-BFF351713529}"/>
                  </a:ext>
                </a:extLst>
              </p:cNvPr>
              <p:cNvSpPr txBox="1">
                <a:spLocks noRot="1" noChangeAspect="1" noMove="1" noResize="1" noEditPoints="1" noAdjustHandles="1" noChangeArrowheads="1" noChangeShapeType="1" noTextEdit="1"/>
              </p:cNvSpPr>
              <p:nvPr/>
            </p:nvSpPr>
            <p:spPr>
              <a:xfrm>
                <a:off x="2706434" y="1888756"/>
                <a:ext cx="1790405" cy="201081"/>
              </a:xfrm>
              <a:prstGeom prst="rect">
                <a:avLst/>
              </a:prstGeom>
              <a:blipFill>
                <a:blip r:embed="rId8"/>
                <a:stretch>
                  <a:fillRect l="-2817"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6">
                <a:extLst>
                  <a:ext uri="{FF2B5EF4-FFF2-40B4-BE49-F238E27FC236}">
                    <a16:creationId xmlns:a16="http://schemas.microsoft.com/office/drawing/2014/main" id="{11F94F97-D384-F0B5-487A-3DE5D3B7FB57}"/>
                  </a:ext>
                </a:extLst>
              </p:cNvPr>
              <p:cNvSpPr txBox="1"/>
              <p:nvPr/>
            </p:nvSpPr>
            <p:spPr>
              <a:xfrm>
                <a:off x="2704706" y="2087752"/>
                <a:ext cx="2009632" cy="179857"/>
              </a:xfrm>
              <a:prstGeom prst="rect">
                <a:avLst/>
              </a:prstGeom>
            </p:spPr>
            <p:txBody>
              <a:bodyPr vert="horz" wrap="square" lIns="0" tIns="12065" rIns="0" bIns="0" rtlCol="0">
                <a:spAutoFit/>
              </a:bodyPr>
              <a:lstStyle/>
              <a:p>
                <a:pPr/>
                <a14:m>
                  <m:oMathPara xmlns:m="http://schemas.openxmlformats.org/officeDocument/2006/math">
                    <m:oMathParaPr>
                      <m:jc m:val="left"/>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𝐿</m:t>
                          </m:r>
                        </m:e>
                        <m:sub>
                          <m:r>
                            <a:rPr lang="en-US" sz="1000" b="0" i="1" smtClean="0">
                              <a:latin typeface="Cambria Math" panose="02040503050406030204" pitchFamily="18" charset="0"/>
                            </a:rPr>
                            <m:t>𝑟𝑒𝑐</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𝔼</m:t>
                          </m:r>
                        </m:e>
                        <m:sub>
                          <m:r>
                            <a:rPr lang="en-US" sz="1000" b="0" i="1" smtClean="0">
                              <a:latin typeface="Cambria Math" panose="02040503050406030204" pitchFamily="18" charset="0"/>
                              <a:ea typeface="Cambria Math" panose="02040503050406030204" pitchFamily="18" charset="0"/>
                            </a:rPr>
                            <m:t>𝑥</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𝑐</m:t>
                          </m:r>
                          <m:r>
                            <a:rPr lang="en-US" sz="1000" b="0" i="1" smtClean="0">
                              <a:latin typeface="Cambria Math" panose="02040503050406030204" pitchFamily="18" charset="0"/>
                              <a:ea typeface="Cambria Math" panose="02040503050406030204" pitchFamily="18" charset="0"/>
                            </a:rPr>
                            <m:t>,</m:t>
                          </m:r>
                          <m:sSup>
                            <m:sSupPr>
                              <m:ctrlPr>
                                <a:rPr lang="en-US" sz="1000" b="0" i="1" smtClean="0">
                                  <a:latin typeface="Cambria Math" panose="02040503050406030204" pitchFamily="18" charset="0"/>
                                  <a:ea typeface="Cambria Math" panose="02040503050406030204" pitchFamily="18" charset="0"/>
                                </a:rPr>
                              </m:ctrlPr>
                            </m:sSupPr>
                            <m:e>
                              <m:r>
                                <a:rPr lang="en-US" sz="1000" b="0" i="1" smtClean="0">
                                  <a:latin typeface="Cambria Math" panose="02040503050406030204" pitchFamily="18" charset="0"/>
                                  <a:ea typeface="Cambria Math" panose="02040503050406030204" pitchFamily="18" charset="0"/>
                                </a:rPr>
                                <m:t>𝑐</m:t>
                              </m:r>
                            </m:e>
                            <m:sup>
                              <m:r>
                                <a:rPr lang="en-US" sz="1000" b="0" i="1" smtClean="0">
                                  <a:latin typeface="Cambria Math" panose="02040503050406030204" pitchFamily="18" charset="0"/>
                                  <a:ea typeface="Cambria Math" panose="02040503050406030204" pitchFamily="18" charset="0"/>
                                </a:rPr>
                                <m:t>′</m:t>
                              </m:r>
                            </m:sup>
                          </m:sSup>
                          <m:r>
                            <a:rPr lang="en-US" sz="1000" b="0" i="1" smtClean="0">
                              <a:latin typeface="Cambria Math" panose="02040503050406030204" pitchFamily="18" charset="0"/>
                              <a:ea typeface="Cambria Math" panose="02040503050406030204" pitchFamily="18" charset="0"/>
                            </a:rPr>
                            <m:t> </m:t>
                          </m:r>
                        </m:sub>
                      </m:sSub>
                      <m:d>
                        <m:dPr>
                          <m:begChr m:val="["/>
                          <m:endChr m:val="]"/>
                          <m:ctrlPr>
                            <a:rPr lang="en-US" sz="1000" i="1">
                              <a:latin typeface="Cambria Math" panose="02040503050406030204" pitchFamily="18" charset="0"/>
                              <a:ea typeface="Cambria Math" panose="02040503050406030204" pitchFamily="18" charset="0"/>
                            </a:rPr>
                          </m:ctrlPr>
                        </m:dPr>
                        <m:e>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𝑥</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𝐺</m:t>
                          </m:r>
                          <m:d>
                            <m:dPr>
                              <m:ctrlPr>
                                <a:rPr lang="en-US" sz="1000" i="1">
                                  <a:latin typeface="Cambria Math" panose="02040503050406030204" pitchFamily="18" charset="0"/>
                                  <a:ea typeface="Cambria Math" panose="02040503050406030204" pitchFamily="18" charset="0"/>
                                </a:rPr>
                              </m:ctrlPr>
                            </m:dPr>
                            <m:e>
                              <m:r>
                                <a:rPr lang="en-US" sz="1000" b="0" i="1" smtClean="0">
                                  <a:latin typeface="Cambria Math" panose="02040503050406030204" pitchFamily="18" charset="0"/>
                                  <a:ea typeface="Cambria Math" panose="02040503050406030204" pitchFamily="18" charset="0"/>
                                </a:rPr>
                                <m:t>𝐺</m:t>
                              </m:r>
                              <m:d>
                                <m:dPr>
                                  <m:ctrlPr>
                                    <a:rPr lang="en-US" sz="1000" b="0" i="1" smtClean="0">
                                      <a:latin typeface="Cambria Math" panose="02040503050406030204" pitchFamily="18" charset="0"/>
                                      <a:ea typeface="Cambria Math" panose="02040503050406030204" pitchFamily="18" charset="0"/>
                                    </a:rPr>
                                  </m:ctrlPr>
                                </m:dPr>
                                <m:e>
                                  <m:r>
                                    <a:rPr lang="en-US" sz="1000" b="0" i="1" smtClean="0">
                                      <a:latin typeface="Cambria Math" panose="02040503050406030204" pitchFamily="18" charset="0"/>
                                      <a:ea typeface="Cambria Math" panose="02040503050406030204" pitchFamily="18" charset="0"/>
                                    </a:rPr>
                                    <m:t>𝑥</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𝑐</m:t>
                                  </m:r>
                                </m:e>
                              </m:d>
                              <m:r>
                                <a:rPr lang="en-US" sz="1000" b="0" i="1" smtClean="0">
                                  <a:latin typeface="Cambria Math" panose="02040503050406030204" pitchFamily="18" charset="0"/>
                                  <a:ea typeface="Cambria Math" panose="02040503050406030204" pitchFamily="18" charset="0"/>
                                </a:rPr>
                                <m:t>,</m:t>
                              </m:r>
                              <m:sSup>
                                <m:sSupPr>
                                  <m:ctrlPr>
                                    <a:rPr lang="en-US" sz="1000" b="0" i="1" smtClean="0">
                                      <a:latin typeface="Cambria Math" panose="02040503050406030204" pitchFamily="18" charset="0"/>
                                      <a:ea typeface="Cambria Math" panose="02040503050406030204" pitchFamily="18" charset="0"/>
                                    </a:rPr>
                                  </m:ctrlPr>
                                </m:sSupPr>
                                <m:e>
                                  <m:r>
                                    <a:rPr lang="en-US" sz="1000" b="0" i="1" smtClean="0">
                                      <a:latin typeface="Cambria Math" panose="02040503050406030204" pitchFamily="18" charset="0"/>
                                      <a:ea typeface="Cambria Math" panose="02040503050406030204" pitchFamily="18" charset="0"/>
                                    </a:rPr>
                                    <m:t>𝑐</m:t>
                                  </m:r>
                                </m:e>
                                <m:sup>
                                  <m:r>
                                    <a:rPr lang="en-US" sz="1000" b="0" i="1" smtClean="0">
                                      <a:latin typeface="Cambria Math" panose="02040503050406030204" pitchFamily="18" charset="0"/>
                                      <a:ea typeface="Cambria Math" panose="02040503050406030204" pitchFamily="18" charset="0"/>
                                    </a:rPr>
                                    <m:t>′</m:t>
                                  </m:r>
                                </m:sup>
                              </m:sSup>
                            </m:e>
                          </m:d>
                          <m:r>
                            <a:rPr lang="en-US" sz="1000" b="0" i="1" smtClean="0">
                              <a:latin typeface="Cambria Math" panose="02040503050406030204" pitchFamily="18" charset="0"/>
                              <a:ea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m:t>
                              </m:r>
                            </m:e>
                            <m:sub>
                              <m:r>
                                <a:rPr lang="en-US" sz="1000" b="0" i="1" smtClean="0">
                                  <a:latin typeface="Cambria Math" panose="02040503050406030204" pitchFamily="18" charset="0"/>
                                  <a:ea typeface="Cambria Math" panose="02040503050406030204" pitchFamily="18" charset="0"/>
                                </a:rPr>
                                <m:t>1</m:t>
                              </m:r>
                            </m:sub>
                          </m:sSub>
                        </m:e>
                      </m:d>
                    </m:oMath>
                  </m:oMathPara>
                </a14:m>
                <a:endParaRPr lang="it-IT" sz="1000" dirty="0">
                  <a:latin typeface="Trebuchet MS" panose="020B0703020202090204" pitchFamily="34" charset="0"/>
                </a:endParaRPr>
              </a:p>
            </p:txBody>
          </p:sp>
        </mc:Choice>
        <mc:Fallback xmlns="">
          <p:sp>
            <p:nvSpPr>
              <p:cNvPr id="27" name="object 6">
                <a:extLst>
                  <a:ext uri="{FF2B5EF4-FFF2-40B4-BE49-F238E27FC236}">
                    <a16:creationId xmlns:a16="http://schemas.microsoft.com/office/drawing/2014/main" id="{11F94F97-D384-F0B5-487A-3DE5D3B7FB57}"/>
                  </a:ext>
                </a:extLst>
              </p:cNvPr>
              <p:cNvSpPr txBox="1">
                <a:spLocks noRot="1" noChangeAspect="1" noMove="1" noResize="1" noEditPoints="1" noAdjustHandles="1" noChangeArrowheads="1" noChangeShapeType="1" noTextEdit="1"/>
              </p:cNvSpPr>
              <p:nvPr/>
            </p:nvSpPr>
            <p:spPr>
              <a:xfrm>
                <a:off x="2704706" y="2087752"/>
                <a:ext cx="2009632" cy="179857"/>
              </a:xfrm>
              <a:prstGeom prst="rect">
                <a:avLst/>
              </a:prstGeom>
              <a:blipFill>
                <a:blip r:embed="rId9"/>
                <a:stretch>
                  <a:fillRect l="-251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bject 6">
                <a:extLst>
                  <a:ext uri="{FF2B5EF4-FFF2-40B4-BE49-F238E27FC236}">
                    <a16:creationId xmlns:a16="http://schemas.microsoft.com/office/drawing/2014/main" id="{E52912BA-547C-BF8F-C0F7-378A00F60E66}"/>
                  </a:ext>
                </a:extLst>
              </p:cNvPr>
              <p:cNvSpPr txBox="1"/>
              <p:nvPr/>
            </p:nvSpPr>
            <p:spPr>
              <a:xfrm>
                <a:off x="2704706" y="1529482"/>
                <a:ext cx="2918359" cy="185885"/>
              </a:xfrm>
              <a:prstGeom prst="rect">
                <a:avLst/>
              </a:prstGeom>
            </p:spPr>
            <p:txBody>
              <a:bodyPr vert="horz" wrap="square" lIns="0" tIns="12065" rIns="0" bIns="0" rtlCol="0">
                <a:spAutoFit/>
              </a:bodyPr>
              <a:lstStyle/>
              <a:p>
                <a:pPr/>
                <a14:m>
                  <m:oMathPara xmlns:m="http://schemas.openxmlformats.org/officeDocument/2006/math">
                    <m:oMathParaPr>
                      <m:jc m:val="left"/>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𝐿</m:t>
                          </m:r>
                        </m:e>
                        <m:sub>
                          <m:r>
                            <a:rPr lang="en-US" sz="1000" b="0" i="1" smtClean="0">
                              <a:latin typeface="Cambria Math" panose="02040503050406030204" pitchFamily="18" charset="0"/>
                            </a:rPr>
                            <m:t>𝑎𝑑𝑣</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𝔼</m:t>
                          </m:r>
                        </m:e>
                        <m:sub>
                          <m:r>
                            <a:rPr lang="en-US" sz="1000" b="0" i="1" smtClean="0">
                              <a:latin typeface="Cambria Math" panose="02040503050406030204" pitchFamily="18" charset="0"/>
                              <a:ea typeface="Cambria Math" panose="02040503050406030204" pitchFamily="18" charset="0"/>
                            </a:rPr>
                            <m:t>𝑥</m:t>
                          </m:r>
                          <m:r>
                            <a:rPr lang="en-US" sz="1000" b="0" i="1" smtClean="0">
                              <a:latin typeface="Cambria Math" panose="02040503050406030204" pitchFamily="18" charset="0"/>
                              <a:ea typeface="Cambria Math" panose="02040503050406030204" pitchFamily="18" charset="0"/>
                            </a:rPr>
                            <m:t> </m:t>
                          </m:r>
                        </m:sub>
                      </m:sSub>
                      <m:d>
                        <m:dPr>
                          <m:begChr m:val="["/>
                          <m:endChr m:val="]"/>
                          <m:ctrlPr>
                            <a:rPr lang="en-US" sz="1000" i="1">
                              <a:latin typeface="Cambria Math" panose="02040503050406030204" pitchFamily="18" charset="0"/>
                              <a:ea typeface="Cambria Math" panose="02040503050406030204" pitchFamily="18" charset="0"/>
                            </a:rPr>
                          </m:ctrlPr>
                        </m:dPr>
                        <m:e>
                          <m:r>
                            <a:rPr lang="en-US" sz="1000" b="0" i="1" smtClean="0">
                              <a:latin typeface="Cambria Math" panose="02040503050406030204" pitchFamily="18" charset="0"/>
                              <a:ea typeface="Cambria Math" panose="02040503050406030204" pitchFamily="18" charset="0"/>
                            </a:rPr>
                            <m:t>𝑙𝑜𝑔</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𝐷</m:t>
                              </m:r>
                            </m:e>
                            <m:sub>
                              <m:r>
                                <a:rPr lang="en-US" sz="1000" b="0" i="1" smtClean="0">
                                  <a:latin typeface="Cambria Math" panose="02040503050406030204" pitchFamily="18" charset="0"/>
                                  <a:ea typeface="Cambria Math" panose="02040503050406030204" pitchFamily="18" charset="0"/>
                                </a:rPr>
                                <m:t>𝑠𝑟𝑐</m:t>
                              </m:r>
                            </m:sub>
                          </m:sSub>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𝑥</m:t>
                          </m:r>
                          <m:r>
                            <a:rPr lang="en-US" sz="1000" b="0" i="1" smtClean="0">
                              <a:latin typeface="Cambria Math" panose="02040503050406030204" pitchFamily="18" charset="0"/>
                              <a:ea typeface="Cambria Math" panose="02040503050406030204" pitchFamily="18" charset="0"/>
                            </a:rPr>
                            <m:t>)</m:t>
                          </m:r>
                        </m:e>
                      </m:d>
                      <m:r>
                        <a:rPr lang="en-US" sz="1000" b="0" i="1" smtClean="0">
                          <a:latin typeface="Cambria Math" panose="02040503050406030204" pitchFamily="18" charset="0"/>
                          <a:ea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𝐸</m:t>
                          </m:r>
                        </m:e>
                        <m:sub>
                          <m:r>
                            <a:rPr lang="en-US" sz="1000" b="0" i="1" smtClean="0">
                              <a:latin typeface="Cambria Math" panose="02040503050406030204" pitchFamily="18" charset="0"/>
                              <a:ea typeface="Cambria Math" panose="02040503050406030204" pitchFamily="18" charset="0"/>
                            </a:rPr>
                            <m:t>𝑥</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𝑐</m:t>
                          </m:r>
                        </m:sub>
                      </m:sSub>
                      <m:r>
                        <a:rPr lang="en-US" sz="1000" b="0" i="1" smtClean="0">
                          <a:latin typeface="Cambria Math" panose="02040503050406030204" pitchFamily="18" charset="0"/>
                          <a:ea typeface="Cambria Math" panose="02040503050406030204" pitchFamily="18" charset="0"/>
                        </a:rPr>
                        <m:t>[</m:t>
                      </m:r>
                      <m:r>
                        <m:rPr>
                          <m:sty m:val="p"/>
                        </m:rPr>
                        <a:rPr lang="en-US" sz="1000" b="0" i="0" smtClean="0">
                          <a:latin typeface="Cambria Math" panose="02040503050406030204" pitchFamily="18" charset="0"/>
                          <a:ea typeface="Cambria Math" panose="02040503050406030204" pitchFamily="18" charset="0"/>
                        </a:rPr>
                        <m:t>log</m:t>
                      </m:r>
                      <m:r>
                        <a:rPr lang="en-US" sz="1000" b="0" i="1" smtClean="0">
                          <a:latin typeface="Cambria Math" panose="02040503050406030204" pitchFamily="18" charset="0"/>
                          <a:ea typeface="Cambria Math" panose="02040503050406030204" pitchFamily="18" charset="0"/>
                        </a:rPr>
                        <m:t>⁡(1−</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𝐷</m:t>
                          </m:r>
                        </m:e>
                        <m:sub>
                          <m:r>
                            <a:rPr lang="en-US" sz="1000" b="0" i="1" smtClean="0">
                              <a:latin typeface="Cambria Math" panose="02040503050406030204" pitchFamily="18" charset="0"/>
                              <a:ea typeface="Cambria Math" panose="02040503050406030204" pitchFamily="18" charset="0"/>
                            </a:rPr>
                            <m:t>𝑠𝑟𝑐</m:t>
                          </m:r>
                        </m:sub>
                      </m:sSub>
                      <m:d>
                        <m:dPr>
                          <m:ctrlPr>
                            <a:rPr lang="en-US" sz="1000" b="0" i="1" smtClean="0">
                              <a:latin typeface="Cambria Math" panose="02040503050406030204" pitchFamily="18" charset="0"/>
                              <a:ea typeface="Cambria Math" panose="02040503050406030204" pitchFamily="18" charset="0"/>
                            </a:rPr>
                          </m:ctrlPr>
                        </m:dPr>
                        <m:e>
                          <m:r>
                            <a:rPr lang="en-US" sz="1000" b="0" i="1" smtClean="0">
                              <a:latin typeface="Cambria Math" panose="02040503050406030204" pitchFamily="18" charset="0"/>
                              <a:ea typeface="Cambria Math" panose="02040503050406030204" pitchFamily="18" charset="0"/>
                            </a:rPr>
                            <m:t>𝐺</m:t>
                          </m:r>
                          <m:d>
                            <m:dPr>
                              <m:ctrlPr>
                                <a:rPr lang="en-US" sz="1000" b="0" i="1" smtClean="0">
                                  <a:latin typeface="Cambria Math" panose="02040503050406030204" pitchFamily="18" charset="0"/>
                                  <a:ea typeface="Cambria Math" panose="02040503050406030204" pitchFamily="18" charset="0"/>
                                </a:rPr>
                              </m:ctrlPr>
                            </m:dPr>
                            <m:e>
                              <m:r>
                                <a:rPr lang="en-US" sz="1000" b="0" i="1" smtClean="0">
                                  <a:latin typeface="Cambria Math" panose="02040503050406030204" pitchFamily="18" charset="0"/>
                                  <a:ea typeface="Cambria Math" panose="02040503050406030204" pitchFamily="18" charset="0"/>
                                </a:rPr>
                                <m:t>𝑥</m:t>
                              </m:r>
                              <m:r>
                                <a:rPr lang="en-US" sz="1000" b="0" i="1" smtClean="0">
                                  <a:latin typeface="Cambria Math" panose="02040503050406030204" pitchFamily="18" charset="0"/>
                                  <a:ea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𝑐</m:t>
                              </m:r>
                            </m:e>
                          </m:d>
                        </m:e>
                      </m:d>
                      <m:r>
                        <a:rPr lang="en-US" sz="1000" b="0" i="1" smtClean="0">
                          <a:latin typeface="Cambria Math" panose="02040503050406030204" pitchFamily="18" charset="0"/>
                          <a:ea typeface="Cambria Math" panose="02040503050406030204" pitchFamily="18" charset="0"/>
                        </a:rPr>
                        <m:t>]</m:t>
                      </m:r>
                    </m:oMath>
                  </m:oMathPara>
                </a14:m>
                <a:endParaRPr lang="it-IT" sz="1000" dirty="0">
                  <a:latin typeface="Trebuchet MS" panose="020B0703020202090204" pitchFamily="34" charset="0"/>
                </a:endParaRPr>
              </a:p>
            </p:txBody>
          </p:sp>
        </mc:Choice>
        <mc:Fallback xmlns="">
          <p:sp>
            <p:nvSpPr>
              <p:cNvPr id="31" name="object 6">
                <a:extLst>
                  <a:ext uri="{FF2B5EF4-FFF2-40B4-BE49-F238E27FC236}">
                    <a16:creationId xmlns:a16="http://schemas.microsoft.com/office/drawing/2014/main" id="{E52912BA-547C-BF8F-C0F7-378A00F60E66}"/>
                  </a:ext>
                </a:extLst>
              </p:cNvPr>
              <p:cNvSpPr txBox="1">
                <a:spLocks noRot="1" noChangeAspect="1" noMove="1" noResize="1" noEditPoints="1" noAdjustHandles="1" noChangeArrowheads="1" noChangeShapeType="1" noTextEdit="1"/>
              </p:cNvSpPr>
              <p:nvPr/>
            </p:nvSpPr>
            <p:spPr>
              <a:xfrm>
                <a:off x="2704706" y="1529482"/>
                <a:ext cx="2918359" cy="185885"/>
              </a:xfrm>
              <a:prstGeom prst="rect">
                <a:avLst/>
              </a:prstGeom>
              <a:blipFill>
                <a:blip r:embed="rId10"/>
                <a:stretch>
                  <a:fillRect l="-1739" b="-26667"/>
                </a:stretch>
              </a:blipFill>
            </p:spPr>
            <p:txBody>
              <a:bodyPr/>
              <a:lstStyle/>
              <a:p>
                <a:r>
                  <a:rPr lang="en-US">
                    <a:noFill/>
                  </a:rPr>
                  <a:t> </a:t>
                </a:r>
              </a:p>
            </p:txBody>
          </p:sp>
        </mc:Fallback>
      </mc:AlternateContent>
      <p:sp>
        <p:nvSpPr>
          <p:cNvPr id="53" name="object 7">
            <a:extLst>
              <a:ext uri="{FF2B5EF4-FFF2-40B4-BE49-F238E27FC236}">
                <a16:creationId xmlns:a16="http://schemas.microsoft.com/office/drawing/2014/main" id="{72CF3CCF-0DB7-A303-B795-259C2728896B}"/>
              </a:ext>
            </a:extLst>
          </p:cNvPr>
          <p:cNvSpPr/>
          <p:nvPr/>
        </p:nvSpPr>
        <p:spPr>
          <a:xfrm>
            <a:off x="1842251" y="2452502"/>
            <a:ext cx="3780719"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54" name="object 9">
            <a:extLst>
              <a:ext uri="{FF2B5EF4-FFF2-40B4-BE49-F238E27FC236}">
                <a16:creationId xmlns:a16="http://schemas.microsoft.com/office/drawing/2014/main" id="{6B2ED97E-74BE-3839-65E7-6BFF2E50A373}"/>
              </a:ext>
            </a:extLst>
          </p:cNvPr>
          <p:cNvGrpSpPr/>
          <p:nvPr/>
        </p:nvGrpSpPr>
        <p:grpSpPr>
          <a:xfrm>
            <a:off x="1842252" y="2611820"/>
            <a:ext cx="3780771" cy="453938"/>
            <a:chOff x="237197" y="1218660"/>
            <a:chExt cx="5285740" cy="207061"/>
          </a:xfrm>
        </p:grpSpPr>
        <p:pic>
          <p:nvPicPr>
            <p:cNvPr id="55" name="object 10">
              <a:extLst>
                <a:ext uri="{FF2B5EF4-FFF2-40B4-BE49-F238E27FC236}">
                  <a16:creationId xmlns:a16="http://schemas.microsoft.com/office/drawing/2014/main" id="{1E6E68BC-0B1C-1717-7A8D-EB10F0D4B220}"/>
                </a:ext>
              </a:extLst>
            </p:cNvPr>
            <p:cNvPicPr/>
            <p:nvPr/>
          </p:nvPicPr>
          <p:blipFill>
            <a:blip r:embed="rId4" cstate="print"/>
            <a:stretch>
              <a:fillRect/>
            </a:stretch>
          </p:blipFill>
          <p:spPr>
            <a:xfrm>
              <a:off x="237197" y="1218660"/>
              <a:ext cx="5285667" cy="31133"/>
            </a:xfrm>
            <a:prstGeom prst="rect">
              <a:avLst/>
            </a:prstGeom>
          </p:spPr>
        </p:pic>
        <p:sp>
          <p:nvSpPr>
            <p:cNvPr id="56" name="object 12">
              <a:extLst>
                <a:ext uri="{FF2B5EF4-FFF2-40B4-BE49-F238E27FC236}">
                  <a16:creationId xmlns:a16="http://schemas.microsoft.com/office/drawing/2014/main" id="{8370AC39-3DAB-5B8F-4960-E8482BC7CE4C}"/>
                </a:ext>
              </a:extLst>
            </p:cNvPr>
            <p:cNvSpPr/>
            <p:nvPr/>
          </p:nvSpPr>
          <p:spPr>
            <a:xfrm>
              <a:off x="237197" y="1243476"/>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dirty="0"/>
            </a:p>
          </p:txBody>
        </p:sp>
      </p:grpSp>
      <p:sp>
        <p:nvSpPr>
          <p:cNvPr id="57" name="object 8">
            <a:extLst>
              <a:ext uri="{FF2B5EF4-FFF2-40B4-BE49-F238E27FC236}">
                <a16:creationId xmlns:a16="http://schemas.microsoft.com/office/drawing/2014/main" id="{9F99E7AC-77EB-D4F7-273A-FCFA3BA34CF1}"/>
              </a:ext>
            </a:extLst>
          </p:cNvPr>
          <p:cNvSpPr txBox="1"/>
          <p:nvPr/>
        </p:nvSpPr>
        <p:spPr>
          <a:xfrm>
            <a:off x="1893054" y="2432464"/>
            <a:ext cx="2252898" cy="173124"/>
          </a:xfrm>
          <a:prstGeom prst="rect">
            <a:avLst/>
          </a:prstGeom>
        </p:spPr>
        <p:txBody>
          <a:bodyPr vert="horz" wrap="square" lIns="0" tIns="19050" rIns="0" bIns="0" rtlCol="0">
            <a:spAutoFit/>
          </a:bodyPr>
          <a:lstStyle/>
          <a:p>
            <a:pPr>
              <a:lnSpc>
                <a:spcPct val="100000"/>
              </a:lnSpc>
              <a:spcBef>
                <a:spcPts val="150"/>
              </a:spcBef>
            </a:pPr>
            <a:r>
              <a:rPr lang="en-US" sz="1000" spc="-45" dirty="0">
                <a:solidFill>
                  <a:srgbClr val="005714"/>
                </a:solidFill>
                <a:latin typeface="Trebuchet MS"/>
                <a:cs typeface="Trebuchet MS"/>
              </a:rPr>
              <a:t>WGAN objective with gradient penalty</a:t>
            </a:r>
            <a:endParaRPr sz="1050" dirty="0">
              <a:latin typeface="Trebuchet MS"/>
              <a:cs typeface="Trebuchet MS"/>
            </a:endParaRPr>
          </a:p>
        </p:txBody>
      </p:sp>
      <mc:AlternateContent xmlns:mc="http://schemas.openxmlformats.org/markup-compatibility/2006" xmlns:a14="http://schemas.microsoft.com/office/drawing/2010/main">
        <mc:Choice Requires="a14">
          <p:sp>
            <p:nvSpPr>
              <p:cNvPr id="13" name="object 6">
                <a:extLst>
                  <a:ext uri="{FF2B5EF4-FFF2-40B4-BE49-F238E27FC236}">
                    <a16:creationId xmlns:a16="http://schemas.microsoft.com/office/drawing/2014/main" id="{E25E17ED-2970-BAF5-5A93-34D5D43ADF80}"/>
                  </a:ext>
                </a:extLst>
              </p:cNvPr>
              <p:cNvSpPr txBox="1"/>
              <p:nvPr/>
            </p:nvSpPr>
            <p:spPr>
              <a:xfrm>
                <a:off x="1893054" y="2658044"/>
                <a:ext cx="3504446" cy="164725"/>
              </a:xfrm>
              <a:prstGeom prst="rect">
                <a:avLst/>
              </a:prstGeom>
            </p:spPr>
            <p:txBody>
              <a:bodyPr vert="horz" wrap="square" lIns="0" tIns="12065" rIns="0" bIns="0" rtlCol="0">
                <a:spAutoFit/>
              </a:bodyPr>
              <a:lstStyle/>
              <a:p>
                <a:pPr/>
                <a14:m>
                  <m:oMathPara xmlns:m="http://schemas.openxmlformats.org/officeDocument/2006/math">
                    <m:oMathParaPr>
                      <m:jc m:val="left"/>
                    </m:oMathParaPr>
                    <m:oMath xmlns:m="http://schemas.openxmlformats.org/officeDocument/2006/math">
                      <m:sSub>
                        <m:sSubPr>
                          <m:ctrlPr>
                            <a:rPr lang="it-IT" sz="900" i="1" smtClean="0">
                              <a:latin typeface="Cambria Math" panose="02040503050406030204" pitchFamily="18" charset="0"/>
                            </a:rPr>
                          </m:ctrlPr>
                        </m:sSubPr>
                        <m:e>
                          <m:r>
                            <a:rPr lang="en-US" sz="900" b="0" i="1" smtClean="0">
                              <a:latin typeface="Cambria Math" panose="02040503050406030204" pitchFamily="18" charset="0"/>
                            </a:rPr>
                            <m:t>𝐿</m:t>
                          </m:r>
                        </m:e>
                        <m:sub>
                          <m:r>
                            <a:rPr lang="en-US" sz="900" b="0" i="1" smtClean="0">
                              <a:latin typeface="Cambria Math" panose="02040503050406030204" pitchFamily="18" charset="0"/>
                            </a:rPr>
                            <m:t>𝑎𝑑𝑣</m:t>
                          </m:r>
                        </m:sub>
                      </m:sSub>
                      <m:r>
                        <a:rPr lang="en-US" sz="900" b="0" i="1" smtClean="0">
                          <a:latin typeface="Cambria Math" panose="02040503050406030204" pitchFamily="18" charset="0"/>
                        </a:rPr>
                        <m:t>=</m:t>
                      </m:r>
                      <m:r>
                        <a:rPr lang="en-US" sz="900" b="0" i="1" smtClean="0">
                          <a:latin typeface="Cambria Math" panose="02040503050406030204" pitchFamily="18" charset="0"/>
                          <a:ea typeface="Cambria Math" panose="02040503050406030204" pitchFamily="18" charset="0"/>
                        </a:rPr>
                        <m:t>𝔼</m:t>
                      </m:r>
                      <m:d>
                        <m:dPr>
                          <m:begChr m:val="["/>
                          <m:endChr m:val="]"/>
                          <m:ctrlPr>
                            <a:rPr lang="en-US" sz="900" b="0" i="1" smtClean="0">
                              <a:latin typeface="Cambria Math" panose="02040503050406030204" pitchFamily="18" charset="0"/>
                              <a:ea typeface="Cambria Math" panose="02040503050406030204" pitchFamily="18" charset="0"/>
                            </a:rPr>
                          </m:ctrlPr>
                        </m:dPr>
                        <m:e>
                          <m:sSub>
                            <m:sSubPr>
                              <m:ctrlPr>
                                <a:rPr lang="en-US" sz="900" b="0" i="1" smtClean="0">
                                  <a:latin typeface="Cambria Math" panose="02040503050406030204" pitchFamily="18" charset="0"/>
                                  <a:ea typeface="Cambria Math" panose="02040503050406030204" pitchFamily="18" charset="0"/>
                                </a:rPr>
                              </m:ctrlPr>
                            </m:sSubPr>
                            <m:e>
                              <m:r>
                                <a:rPr lang="en-US" sz="900" b="0" i="1" smtClean="0">
                                  <a:latin typeface="Cambria Math" panose="02040503050406030204" pitchFamily="18" charset="0"/>
                                  <a:ea typeface="Cambria Math" panose="02040503050406030204" pitchFamily="18" charset="0"/>
                                </a:rPr>
                                <m:t>𝐷</m:t>
                              </m:r>
                            </m:e>
                            <m:sub>
                              <m:r>
                                <a:rPr lang="en-US" sz="900" b="0" i="1" smtClean="0">
                                  <a:latin typeface="Cambria Math" panose="02040503050406030204" pitchFamily="18" charset="0"/>
                                  <a:ea typeface="Cambria Math" panose="02040503050406030204" pitchFamily="18" charset="0"/>
                                </a:rPr>
                                <m:t>𝑠𝑟𝑐</m:t>
                              </m:r>
                            </m:sub>
                          </m:sSub>
                          <m:d>
                            <m:dPr>
                              <m:ctrlPr>
                                <a:rPr lang="en-US" sz="900" b="0" i="1" smtClean="0">
                                  <a:latin typeface="Cambria Math" panose="02040503050406030204" pitchFamily="18" charset="0"/>
                                  <a:ea typeface="Cambria Math" panose="02040503050406030204" pitchFamily="18" charset="0"/>
                                </a:rPr>
                              </m:ctrlPr>
                            </m:dPr>
                            <m:e>
                              <m:r>
                                <a:rPr lang="en-US" sz="900" b="0" i="1" smtClean="0">
                                  <a:latin typeface="Cambria Math" panose="02040503050406030204" pitchFamily="18" charset="0"/>
                                  <a:ea typeface="Cambria Math" panose="02040503050406030204" pitchFamily="18" charset="0"/>
                                </a:rPr>
                                <m:t>𝑥</m:t>
                              </m:r>
                            </m:e>
                          </m:d>
                        </m:e>
                      </m:d>
                      <m:r>
                        <a:rPr lang="en-US" sz="900" b="0" i="1" smtClean="0">
                          <a:latin typeface="Cambria Math" panose="02040503050406030204" pitchFamily="18" charset="0"/>
                          <a:ea typeface="Cambria Math" panose="02040503050406030204" pitchFamily="18" charset="0"/>
                        </a:rPr>
                        <m:t>−</m:t>
                      </m:r>
                      <m:sSub>
                        <m:sSubPr>
                          <m:ctrlPr>
                            <a:rPr lang="en-US" sz="900" b="0" i="1" smtClean="0">
                              <a:latin typeface="Cambria Math" panose="02040503050406030204" pitchFamily="18" charset="0"/>
                              <a:ea typeface="Cambria Math" panose="02040503050406030204" pitchFamily="18" charset="0"/>
                            </a:rPr>
                          </m:ctrlPr>
                        </m:sSubPr>
                        <m:e>
                          <m:r>
                            <a:rPr lang="en-US" sz="900" b="0" i="1" smtClean="0">
                              <a:latin typeface="Cambria Math" panose="02040503050406030204" pitchFamily="18" charset="0"/>
                              <a:ea typeface="Cambria Math" panose="02040503050406030204" pitchFamily="18" charset="0"/>
                            </a:rPr>
                            <m:t>𝔼</m:t>
                          </m:r>
                        </m:e>
                        <m:sub>
                          <m:r>
                            <a:rPr lang="en-US" sz="900" b="0" i="1" smtClean="0">
                              <a:latin typeface="Cambria Math" panose="02040503050406030204" pitchFamily="18" charset="0"/>
                              <a:ea typeface="Cambria Math" panose="02040503050406030204" pitchFamily="18" charset="0"/>
                            </a:rPr>
                            <m:t>𝑥</m:t>
                          </m:r>
                          <m:r>
                            <a:rPr lang="en-US" sz="900" b="0" i="1" smtClean="0">
                              <a:latin typeface="Cambria Math" panose="02040503050406030204" pitchFamily="18" charset="0"/>
                              <a:ea typeface="Cambria Math" panose="02040503050406030204" pitchFamily="18" charset="0"/>
                            </a:rPr>
                            <m:t>,</m:t>
                          </m:r>
                          <m:r>
                            <a:rPr lang="en-US" sz="900" b="0" i="1" smtClean="0">
                              <a:latin typeface="Cambria Math" panose="02040503050406030204" pitchFamily="18" charset="0"/>
                              <a:ea typeface="Cambria Math" panose="02040503050406030204" pitchFamily="18" charset="0"/>
                            </a:rPr>
                            <m:t>𝑐</m:t>
                          </m:r>
                        </m:sub>
                      </m:sSub>
                      <m:d>
                        <m:dPr>
                          <m:begChr m:val="["/>
                          <m:endChr m:val="]"/>
                          <m:ctrlPr>
                            <a:rPr lang="en-US" sz="900" i="1">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𝐷</m:t>
                              </m:r>
                            </m:e>
                            <m:sub>
                              <m:r>
                                <a:rPr lang="en-US" sz="900" i="1">
                                  <a:latin typeface="Cambria Math" panose="02040503050406030204" pitchFamily="18" charset="0"/>
                                  <a:ea typeface="Cambria Math" panose="02040503050406030204" pitchFamily="18" charset="0"/>
                                </a:rPr>
                                <m:t>𝑠𝑟𝑐</m:t>
                              </m:r>
                            </m:sub>
                          </m:sSub>
                          <m:d>
                            <m:dPr>
                              <m:ctrlPr>
                                <a:rPr lang="en-US" sz="900" i="1">
                                  <a:latin typeface="Cambria Math" panose="02040503050406030204" pitchFamily="18" charset="0"/>
                                  <a:ea typeface="Cambria Math" panose="02040503050406030204" pitchFamily="18" charset="0"/>
                                </a:rPr>
                              </m:ctrlPr>
                            </m:dPr>
                            <m:e>
                              <m:r>
                                <a:rPr lang="en-US" sz="900" b="0" i="1" smtClean="0">
                                  <a:latin typeface="Cambria Math" panose="02040503050406030204" pitchFamily="18" charset="0"/>
                                  <a:ea typeface="Cambria Math" panose="02040503050406030204" pitchFamily="18" charset="0"/>
                                </a:rPr>
                                <m:t>𝐺</m:t>
                              </m:r>
                              <m:r>
                                <a:rPr lang="en-US" sz="900" b="0" i="1" smtClean="0">
                                  <a:latin typeface="Cambria Math" panose="02040503050406030204" pitchFamily="18" charset="0"/>
                                  <a:ea typeface="Cambria Math" panose="02040503050406030204" pitchFamily="18" charset="0"/>
                                </a:rPr>
                                <m:t>(</m:t>
                              </m:r>
                              <m:r>
                                <a:rPr lang="en-US" sz="900" b="0" i="1" smtClean="0">
                                  <a:latin typeface="Cambria Math" panose="02040503050406030204" pitchFamily="18" charset="0"/>
                                  <a:ea typeface="Cambria Math" panose="02040503050406030204" pitchFamily="18" charset="0"/>
                                </a:rPr>
                                <m:t>𝑥</m:t>
                              </m:r>
                              <m:r>
                                <a:rPr lang="en-US" sz="900" b="0" i="1" smtClean="0">
                                  <a:latin typeface="Cambria Math" panose="02040503050406030204" pitchFamily="18" charset="0"/>
                                  <a:ea typeface="Cambria Math" panose="02040503050406030204" pitchFamily="18" charset="0"/>
                                </a:rPr>
                                <m:t>,</m:t>
                              </m:r>
                              <m:r>
                                <a:rPr lang="en-US" sz="900" b="0" i="1" smtClean="0">
                                  <a:latin typeface="Cambria Math" panose="02040503050406030204" pitchFamily="18" charset="0"/>
                                  <a:ea typeface="Cambria Math" panose="02040503050406030204" pitchFamily="18" charset="0"/>
                                </a:rPr>
                                <m:t>𝑐</m:t>
                              </m:r>
                            </m:e>
                          </m:d>
                          <m:r>
                            <a:rPr lang="en-US" sz="900" b="0" i="1" smtClean="0">
                              <a:latin typeface="Cambria Math" panose="02040503050406030204" pitchFamily="18" charset="0"/>
                              <a:ea typeface="Cambria Math" panose="02040503050406030204" pitchFamily="18" charset="0"/>
                            </a:rPr>
                            <m:t>)</m:t>
                          </m:r>
                        </m:e>
                      </m:d>
                      <m:r>
                        <a:rPr lang="en-US" sz="900" b="0" i="1" smtClean="0">
                          <a:latin typeface="Cambria Math" panose="02040503050406030204" pitchFamily="18" charset="0"/>
                          <a:ea typeface="Cambria Math" panose="02040503050406030204" pitchFamily="18" charset="0"/>
                        </a:rPr>
                        <m:t>−</m:t>
                      </m:r>
                      <m:sSub>
                        <m:sSubPr>
                          <m:ctrlPr>
                            <a:rPr lang="en-US" sz="900" b="0" i="1" smtClean="0">
                              <a:latin typeface="Cambria Math" panose="02040503050406030204" pitchFamily="18" charset="0"/>
                              <a:ea typeface="Cambria Math" panose="02040503050406030204" pitchFamily="18" charset="0"/>
                            </a:rPr>
                          </m:ctrlPr>
                        </m:sSubPr>
                        <m:e>
                          <m:r>
                            <a:rPr lang="en-US" sz="900" b="0" i="1" smtClean="0">
                              <a:latin typeface="Cambria Math" panose="02040503050406030204" pitchFamily="18" charset="0"/>
                              <a:ea typeface="Cambria Math" panose="02040503050406030204" pitchFamily="18" charset="0"/>
                            </a:rPr>
                            <m:t>𝜆</m:t>
                          </m:r>
                        </m:e>
                        <m:sub>
                          <m:r>
                            <a:rPr lang="en-US" sz="900" b="0" i="1" smtClean="0">
                              <a:latin typeface="Cambria Math" panose="02040503050406030204" pitchFamily="18" charset="0"/>
                              <a:ea typeface="Cambria Math" panose="02040503050406030204" pitchFamily="18" charset="0"/>
                            </a:rPr>
                            <m:t>𝑔𝑝</m:t>
                          </m:r>
                        </m:sub>
                      </m:sSub>
                      <m:sSub>
                        <m:sSubPr>
                          <m:ctrlPr>
                            <a:rPr lang="en-US" sz="900" i="1">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𝔼</m:t>
                          </m:r>
                        </m:e>
                        <m:sub>
                          <m:acc>
                            <m:accPr>
                              <m:chr m:val="̂"/>
                              <m:ctrlPr>
                                <a:rPr lang="en-US" sz="900" i="1" smtClean="0">
                                  <a:latin typeface="Cambria Math" panose="02040503050406030204" pitchFamily="18" charset="0"/>
                                  <a:ea typeface="Cambria Math" panose="02040503050406030204" pitchFamily="18" charset="0"/>
                                </a:rPr>
                              </m:ctrlPr>
                            </m:accPr>
                            <m:e>
                              <m:r>
                                <a:rPr lang="en-US" sz="900" b="0" i="1" smtClean="0">
                                  <a:latin typeface="Cambria Math" panose="02040503050406030204" pitchFamily="18" charset="0"/>
                                  <a:ea typeface="Cambria Math" panose="02040503050406030204" pitchFamily="18" charset="0"/>
                                </a:rPr>
                                <m:t>𝑥</m:t>
                              </m:r>
                            </m:e>
                          </m:acc>
                        </m:sub>
                      </m:sSub>
                      <m:d>
                        <m:dPr>
                          <m:begChr m:val="["/>
                          <m:endChr m:val="]"/>
                          <m:ctrlPr>
                            <a:rPr lang="en-US" sz="900" i="1">
                              <a:latin typeface="Cambria Math" panose="02040503050406030204" pitchFamily="18" charset="0"/>
                              <a:ea typeface="Cambria Math" panose="02040503050406030204" pitchFamily="18" charset="0"/>
                            </a:rPr>
                          </m:ctrlPr>
                        </m:dPr>
                        <m:e>
                          <m:r>
                            <a:rPr lang="en-US" sz="900" b="0" i="1" smtClean="0">
                              <a:latin typeface="Cambria Math" panose="02040503050406030204" pitchFamily="18" charset="0"/>
                              <a:ea typeface="Cambria Math" panose="02040503050406030204" pitchFamily="18" charset="0"/>
                            </a:rPr>
                            <m:t>(|</m:t>
                          </m:r>
                          <m:d>
                            <m:dPr>
                              <m:begChr m:val="|"/>
                              <m:endChr m:val="|"/>
                              <m:ctrlPr>
                                <a:rPr lang="en-US" sz="900" b="0" i="1" smtClean="0">
                                  <a:latin typeface="Cambria Math" panose="02040503050406030204" pitchFamily="18" charset="0"/>
                                  <a:ea typeface="Cambria Math" panose="02040503050406030204" pitchFamily="18" charset="0"/>
                                </a:rPr>
                              </m:ctrlPr>
                            </m:dPr>
                            <m:e>
                              <m:sSub>
                                <m:sSubPr>
                                  <m:ctrlPr>
                                    <a:rPr lang="en-US" sz="900" i="1">
                                      <a:latin typeface="Cambria Math" panose="02040503050406030204" pitchFamily="18" charset="0"/>
                                      <a:ea typeface="Cambria Math" panose="02040503050406030204" pitchFamily="18" charset="0"/>
                                    </a:rPr>
                                  </m:ctrlPr>
                                </m:sSubPr>
                                <m:e>
                                  <m:sSub>
                                    <m:sSubPr>
                                      <m:ctrlPr>
                                        <a:rPr lang="en-US" sz="900" i="1" smtClean="0">
                                          <a:latin typeface="Cambria Math" panose="02040503050406030204" pitchFamily="18" charset="0"/>
                                          <a:ea typeface="Cambria Math" panose="02040503050406030204" pitchFamily="18" charset="0"/>
                                        </a:rPr>
                                      </m:ctrlPr>
                                    </m:sSubPr>
                                    <m:e>
                                      <m:r>
                                        <m:rPr>
                                          <m:sty m:val="p"/>
                                        </m:rPr>
                                        <a:rPr lang="en-US" sz="900" i="1" smtClean="0">
                                          <a:latin typeface="Cambria Math" panose="02040503050406030204" pitchFamily="18" charset="0"/>
                                          <a:ea typeface="Cambria Math" panose="02040503050406030204" pitchFamily="18" charset="0"/>
                                        </a:rPr>
                                        <m:t>∇</m:t>
                                      </m:r>
                                    </m:e>
                                    <m:sub>
                                      <m:acc>
                                        <m:accPr>
                                          <m:chr m:val="̂"/>
                                          <m:ctrlPr>
                                            <a:rPr lang="en-US" sz="900" i="1" smtClean="0">
                                              <a:latin typeface="Cambria Math" panose="02040503050406030204" pitchFamily="18" charset="0"/>
                                              <a:ea typeface="Cambria Math" panose="02040503050406030204" pitchFamily="18" charset="0"/>
                                            </a:rPr>
                                          </m:ctrlPr>
                                        </m:accPr>
                                        <m:e>
                                          <m:r>
                                            <a:rPr lang="en-US" sz="900" b="0" i="1" smtClean="0">
                                              <a:latin typeface="Cambria Math" panose="02040503050406030204" pitchFamily="18" charset="0"/>
                                              <a:ea typeface="Cambria Math" panose="02040503050406030204" pitchFamily="18" charset="0"/>
                                            </a:rPr>
                                            <m:t>𝑥</m:t>
                                          </m:r>
                                        </m:e>
                                      </m:acc>
                                    </m:sub>
                                  </m:sSub>
                                  <m:r>
                                    <a:rPr lang="en-US" sz="900" i="1">
                                      <a:latin typeface="Cambria Math" panose="02040503050406030204" pitchFamily="18" charset="0"/>
                                      <a:ea typeface="Cambria Math" panose="02040503050406030204" pitchFamily="18" charset="0"/>
                                    </a:rPr>
                                    <m:t>𝐷</m:t>
                                  </m:r>
                                </m:e>
                                <m:sub>
                                  <m:r>
                                    <a:rPr lang="en-US" sz="900" i="1">
                                      <a:latin typeface="Cambria Math" panose="02040503050406030204" pitchFamily="18" charset="0"/>
                                      <a:ea typeface="Cambria Math" panose="02040503050406030204" pitchFamily="18" charset="0"/>
                                    </a:rPr>
                                    <m:t>𝑠𝑟𝑐</m:t>
                                  </m:r>
                                </m:sub>
                              </m:sSub>
                              <m:d>
                                <m:dPr>
                                  <m:ctrlPr>
                                    <a:rPr lang="en-US" sz="900" b="0" i="1" smtClean="0">
                                      <a:latin typeface="Cambria Math" panose="02040503050406030204" pitchFamily="18" charset="0"/>
                                      <a:ea typeface="Cambria Math" panose="02040503050406030204" pitchFamily="18" charset="0"/>
                                    </a:rPr>
                                  </m:ctrlPr>
                                </m:dPr>
                                <m:e>
                                  <m:acc>
                                    <m:accPr>
                                      <m:chr m:val="̂"/>
                                      <m:ctrlPr>
                                        <a:rPr lang="en-US" sz="900" b="0" i="1" smtClean="0">
                                          <a:latin typeface="Cambria Math" panose="02040503050406030204" pitchFamily="18" charset="0"/>
                                          <a:ea typeface="Cambria Math" panose="02040503050406030204" pitchFamily="18" charset="0"/>
                                        </a:rPr>
                                      </m:ctrlPr>
                                    </m:accPr>
                                    <m:e>
                                      <m:r>
                                        <a:rPr lang="en-US" sz="900" b="0" i="1" smtClean="0">
                                          <a:latin typeface="Cambria Math" panose="02040503050406030204" pitchFamily="18" charset="0"/>
                                          <a:ea typeface="Cambria Math" panose="02040503050406030204" pitchFamily="18" charset="0"/>
                                        </a:rPr>
                                        <m:t>𝑥</m:t>
                                      </m:r>
                                    </m:e>
                                  </m:acc>
                                </m:e>
                              </m:d>
                            </m:e>
                          </m:d>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−1</m:t>
                          </m:r>
                          <m:sSup>
                            <m:sSupPr>
                              <m:ctrlPr>
                                <a:rPr lang="en-US" sz="900" b="0" i="1" smtClean="0">
                                  <a:latin typeface="Cambria Math" panose="02040503050406030204" pitchFamily="18" charset="0"/>
                                </a:rPr>
                              </m:ctrlPr>
                            </m:sSupPr>
                            <m:e>
                              <m:r>
                                <a:rPr lang="en-US" sz="900" b="0" i="1" smtClean="0">
                                  <a:latin typeface="Cambria Math" panose="02040503050406030204" pitchFamily="18" charset="0"/>
                                </a:rPr>
                                <m:t>)</m:t>
                              </m:r>
                            </m:e>
                            <m:sup>
                              <m:r>
                                <a:rPr lang="en-US" sz="900" b="0" i="1" smtClean="0">
                                  <a:latin typeface="Cambria Math" panose="02040503050406030204" pitchFamily="18" charset="0"/>
                                </a:rPr>
                                <m:t>2</m:t>
                              </m:r>
                            </m:sup>
                          </m:sSup>
                        </m:e>
                      </m:d>
                    </m:oMath>
                  </m:oMathPara>
                </a14:m>
                <a:endParaRPr lang="en-US" sz="900" dirty="0">
                  <a:latin typeface="Trebuchet MS" panose="020B0703020202090204" pitchFamily="34" charset="0"/>
                  <a:ea typeface="Cambria Math" panose="02040503050406030204" pitchFamily="18" charset="0"/>
                </a:endParaRPr>
              </a:p>
            </p:txBody>
          </p:sp>
        </mc:Choice>
        <mc:Fallback xmlns="">
          <p:sp>
            <p:nvSpPr>
              <p:cNvPr id="13" name="object 6">
                <a:extLst>
                  <a:ext uri="{FF2B5EF4-FFF2-40B4-BE49-F238E27FC236}">
                    <a16:creationId xmlns:a16="http://schemas.microsoft.com/office/drawing/2014/main" id="{E25E17ED-2970-BAF5-5A93-34D5D43ADF80}"/>
                  </a:ext>
                </a:extLst>
              </p:cNvPr>
              <p:cNvSpPr txBox="1">
                <a:spLocks noRot="1" noChangeAspect="1" noMove="1" noResize="1" noEditPoints="1" noAdjustHandles="1" noChangeArrowheads="1" noChangeShapeType="1" noTextEdit="1"/>
              </p:cNvSpPr>
              <p:nvPr/>
            </p:nvSpPr>
            <p:spPr>
              <a:xfrm>
                <a:off x="1893054" y="2658044"/>
                <a:ext cx="3504446" cy="164725"/>
              </a:xfrm>
              <a:prstGeom prst="rect">
                <a:avLst/>
              </a:prstGeom>
              <a:blipFill>
                <a:blip r:embed="rId11"/>
                <a:stretch>
                  <a:fillRect l="-1449" t="-14286" b="-21429"/>
                </a:stretch>
              </a:blipFill>
            </p:spPr>
            <p:txBody>
              <a:bodyPr/>
              <a:lstStyle/>
              <a:p>
                <a:r>
                  <a:rPr lang="en-US">
                    <a:noFill/>
                  </a:rPr>
                  <a:t> </a:t>
                </a:r>
              </a:p>
            </p:txBody>
          </p:sp>
        </mc:Fallback>
      </mc:AlternateContent>
      <p:sp>
        <p:nvSpPr>
          <p:cNvPr id="51" name="Freccia giù 50">
            <a:extLst>
              <a:ext uri="{FF2B5EF4-FFF2-40B4-BE49-F238E27FC236}">
                <a16:creationId xmlns:a16="http://schemas.microsoft.com/office/drawing/2014/main" id="{E485ABCE-D1EA-50E0-B03A-85DEE895B213}"/>
              </a:ext>
            </a:extLst>
          </p:cNvPr>
          <p:cNvSpPr/>
          <p:nvPr/>
        </p:nvSpPr>
        <p:spPr>
          <a:xfrm>
            <a:off x="5289487" y="1742828"/>
            <a:ext cx="193358" cy="914576"/>
          </a:xfrm>
          <a:prstGeom prst="down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5613"/>
              </a:solidFill>
            </a:endParaRPr>
          </a:p>
        </p:txBody>
      </p:sp>
      <mc:AlternateContent xmlns:mc="http://schemas.openxmlformats.org/markup-compatibility/2006" xmlns:a14="http://schemas.microsoft.com/office/drawing/2010/main">
        <mc:Choice Requires="a14">
          <p:sp>
            <p:nvSpPr>
              <p:cNvPr id="58" name="object 6">
                <a:extLst>
                  <a:ext uri="{FF2B5EF4-FFF2-40B4-BE49-F238E27FC236}">
                    <a16:creationId xmlns:a16="http://schemas.microsoft.com/office/drawing/2014/main" id="{17B42AFA-84E4-CE6A-81BD-8048D2F46CB5}"/>
                  </a:ext>
                </a:extLst>
              </p:cNvPr>
              <p:cNvSpPr txBox="1"/>
              <p:nvPr/>
            </p:nvSpPr>
            <p:spPr>
              <a:xfrm>
                <a:off x="1893054" y="2850229"/>
                <a:ext cx="951158" cy="161904"/>
              </a:xfrm>
              <a:prstGeom prst="rect">
                <a:avLst/>
              </a:prstGeom>
            </p:spPr>
            <p:txBody>
              <a:bodyPr vert="horz" wrap="square" lIns="0" tIns="12065" rIns="0" bIns="0" rtlCol="0">
                <a:spAutoFit/>
              </a:bodyPr>
              <a:lstStyle/>
              <a:p>
                <a:r>
                  <a:rPr lang="it-IT" sz="900" dirty="0">
                    <a:latin typeface="Trebuchet MS" panose="020B0703020202090204" pitchFamily="34" charset="0"/>
                  </a:rPr>
                  <a:t>Where </a:t>
                </a:r>
                <a14:m>
                  <m:oMath xmlns:m="http://schemas.openxmlformats.org/officeDocument/2006/math">
                    <m:sSub>
                      <m:sSubPr>
                        <m:ctrlPr>
                          <a:rPr lang="it-IT" sz="900" i="1" smtClean="0">
                            <a:latin typeface="Cambria Math" panose="02040503050406030204" pitchFamily="18" charset="0"/>
                          </a:rPr>
                        </m:ctrlPr>
                      </m:sSubPr>
                      <m:e>
                        <m:r>
                          <a:rPr lang="it-IT" sz="900" i="1" smtClean="0">
                            <a:latin typeface="Cambria Math" panose="02040503050406030204" pitchFamily="18" charset="0"/>
                            <a:ea typeface="Cambria Math" panose="02040503050406030204" pitchFamily="18" charset="0"/>
                          </a:rPr>
                          <m:t>𝜆</m:t>
                        </m:r>
                      </m:e>
                      <m:sub>
                        <m:r>
                          <a:rPr lang="en-US" sz="900" b="0" i="1" smtClean="0">
                            <a:latin typeface="Cambria Math" panose="02040503050406030204" pitchFamily="18" charset="0"/>
                          </a:rPr>
                          <m:t>𝑔𝑝</m:t>
                        </m:r>
                      </m:sub>
                    </m:sSub>
                    <m:r>
                      <a:rPr lang="en-US" sz="900" b="0" i="1" smtClean="0">
                        <a:latin typeface="Cambria Math" panose="02040503050406030204" pitchFamily="18" charset="0"/>
                      </a:rPr>
                      <m:t>=10</m:t>
                    </m:r>
                  </m:oMath>
                </a14:m>
                <a:endParaRPr lang="it-IT" sz="900" dirty="0">
                  <a:latin typeface="Trebuchet MS" panose="020B0703020202090204" pitchFamily="34" charset="0"/>
                </a:endParaRPr>
              </a:p>
            </p:txBody>
          </p:sp>
        </mc:Choice>
        <mc:Fallback xmlns="">
          <p:sp>
            <p:nvSpPr>
              <p:cNvPr id="58" name="object 6">
                <a:extLst>
                  <a:ext uri="{FF2B5EF4-FFF2-40B4-BE49-F238E27FC236}">
                    <a16:creationId xmlns:a16="http://schemas.microsoft.com/office/drawing/2014/main" id="{17B42AFA-84E4-CE6A-81BD-8048D2F46CB5}"/>
                  </a:ext>
                </a:extLst>
              </p:cNvPr>
              <p:cNvSpPr txBox="1">
                <a:spLocks noRot="1" noChangeAspect="1" noMove="1" noResize="1" noEditPoints="1" noAdjustHandles="1" noChangeArrowheads="1" noChangeShapeType="1" noTextEdit="1"/>
              </p:cNvSpPr>
              <p:nvPr/>
            </p:nvSpPr>
            <p:spPr>
              <a:xfrm>
                <a:off x="1893054" y="2850229"/>
                <a:ext cx="951158" cy="161904"/>
              </a:xfrm>
              <a:prstGeom prst="rect">
                <a:avLst/>
              </a:prstGeom>
              <a:blipFill>
                <a:blip r:embed="rId12"/>
                <a:stretch>
                  <a:fillRect l="-7895" t="-14286" b="-28571"/>
                </a:stretch>
              </a:blipFill>
            </p:spPr>
            <p:txBody>
              <a:bodyPr/>
              <a:lstStyle/>
              <a:p>
                <a:r>
                  <a:rPr lang="en-US">
                    <a:noFill/>
                  </a:rPr>
                  <a:t> </a:t>
                </a:r>
              </a:p>
            </p:txBody>
          </p:sp>
        </mc:Fallback>
      </mc:AlternateContent>
    </p:spTree>
    <p:extLst>
      <p:ext uri="{BB962C8B-B14F-4D97-AF65-F5344CB8AC3E}">
        <p14:creationId xmlns:p14="http://schemas.microsoft.com/office/powerpoint/2010/main" val="2029615636"/>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D480D-11A6-92CE-A589-B98199F77E5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87B4F6C-5159-BA4D-2EDD-F4FFC3505197}"/>
              </a:ext>
            </a:extLst>
          </p:cNvPr>
          <p:cNvSpPr txBox="1"/>
          <p:nvPr/>
        </p:nvSpPr>
        <p:spPr>
          <a:xfrm>
            <a:off x="95300" y="70025"/>
            <a:ext cx="3168600" cy="232756"/>
          </a:xfrm>
          <a:prstGeom prst="rect">
            <a:avLst/>
          </a:prstGeom>
        </p:spPr>
        <p:txBody>
          <a:bodyPr vert="horz" wrap="square" lIns="0" tIns="17145" rIns="0" bIns="0" rtlCol="0">
            <a:spAutoFit/>
          </a:bodyPr>
          <a:lstStyle/>
          <a:p>
            <a:pPr marL="12700">
              <a:spcBef>
                <a:spcPts val="135"/>
              </a:spcBef>
            </a:pPr>
            <a:r>
              <a:rPr lang="en-US" sz="1400" b="1" spc="-45" dirty="0" err="1">
                <a:solidFill>
                  <a:srgbClr val="005714"/>
                </a:solidFill>
                <a:latin typeface="Arial"/>
                <a:cs typeface="Arial"/>
              </a:rPr>
              <a:t>StarGAN</a:t>
            </a:r>
            <a:r>
              <a:rPr lang="en-US" sz="1400" b="1" spc="-45" dirty="0">
                <a:solidFill>
                  <a:srgbClr val="005714"/>
                </a:solidFill>
                <a:latin typeface="Arial"/>
                <a:cs typeface="Arial"/>
              </a:rPr>
              <a:t> Training</a:t>
            </a:r>
            <a:endParaRPr sz="1400" dirty="0">
              <a:latin typeface="Arial"/>
              <a:cs typeface="Arial"/>
            </a:endParaRPr>
          </a:p>
        </p:txBody>
      </p:sp>
      <p:sp>
        <p:nvSpPr>
          <p:cNvPr id="4" name="object 4">
            <a:extLst>
              <a:ext uri="{FF2B5EF4-FFF2-40B4-BE49-F238E27FC236}">
                <a16:creationId xmlns:a16="http://schemas.microsoft.com/office/drawing/2014/main" id="{C8A1DD61-745C-6D03-18F6-5EF953587A8B}"/>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DC3510D5-835A-63FD-02D8-13DEF018D439}"/>
              </a:ext>
            </a:extLst>
          </p:cNvPr>
          <p:cNvGrpSpPr/>
          <p:nvPr/>
        </p:nvGrpSpPr>
        <p:grpSpPr>
          <a:xfrm>
            <a:off x="-2530" y="3077748"/>
            <a:ext cx="5760085" cy="36195"/>
            <a:chOff x="0" y="3080278"/>
            <a:chExt cx="5760085" cy="36195"/>
          </a:xfrm>
        </p:grpSpPr>
        <p:sp>
          <p:nvSpPr>
            <p:cNvPr id="8" name="object 8">
              <a:extLst>
                <a:ext uri="{FF2B5EF4-FFF2-40B4-BE49-F238E27FC236}">
                  <a16:creationId xmlns:a16="http://schemas.microsoft.com/office/drawing/2014/main" id="{9BD5B2CE-DDEE-E827-1A1F-D4D548B3D8CF}"/>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06CA7189-0223-F756-09E7-B68AEBC455C1}"/>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B17DB53B-111E-6176-C8A6-054CB24468C3}"/>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799B9E17-F1B7-9AA9-A49B-34F233A0199A}"/>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1750F6C8-B9A0-A842-4521-9384F95AEC70}"/>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7C628C17-9FDC-7AB4-CBD9-4CC7851DB6C5}"/>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30AED23E-486A-7DA2-9766-9A8A60248553}"/>
              </a:ext>
            </a:extLst>
          </p:cNvPr>
          <p:cNvSpPr txBox="1"/>
          <p:nvPr/>
        </p:nvSpPr>
        <p:spPr>
          <a:xfrm>
            <a:off x="5465266" y="3093218"/>
            <a:ext cx="264160" cy="116699"/>
          </a:xfrm>
          <a:prstGeom prst="rect">
            <a:avLst/>
          </a:prstGeom>
        </p:spPr>
        <p:txBody>
          <a:bodyPr vert="horz" wrap="square" lIns="0" tIns="24130" rIns="0" bIns="0" rtlCol="0">
            <a:spAutoFit/>
          </a:bodyPr>
          <a:lstStyle/>
          <a:p>
            <a:pPr marL="38100">
              <a:lnSpc>
                <a:spcPct val="100000"/>
              </a:lnSpc>
              <a:spcBef>
                <a:spcPts val="190"/>
              </a:spcBef>
            </a:pPr>
            <a:r>
              <a:rPr lang="en-US" sz="600" spc="-15" dirty="0">
                <a:solidFill>
                  <a:srgbClr val="838386"/>
                </a:solidFill>
                <a:latin typeface="Tahoma"/>
                <a:cs typeface="Tahoma"/>
              </a:rPr>
              <a:t>extra</a:t>
            </a:r>
            <a:endParaRPr sz="600" dirty="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405D278E-F7B6-06F7-AC5D-01A5ED198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02A6F341-D1DC-F01B-5314-B35460FA00DE}"/>
              </a:ext>
            </a:extLst>
          </p:cNvPr>
          <p:cNvSpPr txBox="1"/>
          <p:nvPr/>
        </p:nvSpPr>
        <p:spPr>
          <a:xfrm>
            <a:off x="139558" y="786183"/>
            <a:ext cx="2925255" cy="1089401"/>
          </a:xfrm>
          <a:prstGeom prst="rect">
            <a:avLst/>
          </a:prstGeom>
        </p:spPr>
        <p:txBody>
          <a:bodyPr vert="horz" wrap="square" lIns="0" tIns="12065" rIns="0" bIns="0" rtlCol="0">
            <a:spAutoFit/>
          </a:bodyPr>
          <a:lstStyle/>
          <a:p>
            <a:pPr marL="228600" indent="-228600">
              <a:buFont typeface="+mj-lt"/>
              <a:buAutoNum type="alphaLcPeriod"/>
            </a:pPr>
            <a:r>
              <a:rPr lang="it-IT" sz="1000" dirty="0">
                <a:effectLst/>
                <a:latin typeface="Trebuchet MS" panose="020B0703020202090204" pitchFamily="34" charset="0"/>
              </a:rPr>
              <a:t>D </a:t>
            </a:r>
            <a:r>
              <a:rPr lang="it-IT" sz="1000" dirty="0" err="1">
                <a:effectLst/>
                <a:latin typeface="Trebuchet MS" panose="020B0703020202090204" pitchFamily="34" charset="0"/>
              </a:rPr>
              <a:t>learns</a:t>
            </a:r>
            <a:r>
              <a:rPr lang="it-IT" sz="1000" dirty="0">
                <a:effectLst/>
                <a:latin typeface="Trebuchet MS" panose="020B0703020202090204" pitchFamily="34" charset="0"/>
              </a:rPr>
              <a:t> to </a:t>
            </a:r>
            <a:r>
              <a:rPr lang="it-IT" sz="1000" dirty="0" err="1">
                <a:effectLst/>
                <a:latin typeface="Trebuchet MS" panose="020B0703020202090204" pitchFamily="34" charset="0"/>
              </a:rPr>
              <a:t>classify</a:t>
            </a:r>
            <a:r>
              <a:rPr lang="it-IT" sz="1000" dirty="0">
                <a:effectLst/>
                <a:latin typeface="Trebuchet MS" panose="020B0703020202090204" pitchFamily="34" charset="0"/>
              </a:rPr>
              <a:t> </a:t>
            </a:r>
            <a:r>
              <a:rPr lang="it-IT" sz="1000" dirty="0" err="1">
                <a:effectLst/>
                <a:latin typeface="Trebuchet MS" panose="020B0703020202090204" pitchFamily="34" charset="0"/>
              </a:rPr>
              <a:t>real</a:t>
            </a:r>
            <a:r>
              <a:rPr lang="it-IT" sz="1000" dirty="0">
                <a:effectLst/>
                <a:latin typeface="Trebuchet MS" panose="020B0703020202090204" pitchFamily="34" charset="0"/>
              </a:rPr>
              <a:t> and fake images and </a:t>
            </a:r>
            <a:r>
              <a:rPr lang="it-IT" sz="1000" dirty="0" err="1">
                <a:effectLst/>
                <a:latin typeface="Trebuchet MS" panose="020B0703020202090204" pitchFamily="34" charset="0"/>
              </a:rPr>
              <a:t>classify</a:t>
            </a:r>
            <a:r>
              <a:rPr lang="it-IT" sz="1000" dirty="0">
                <a:effectLst/>
                <a:latin typeface="Trebuchet MS" panose="020B0703020202090204" pitchFamily="34" charset="0"/>
              </a:rPr>
              <a:t> the </a:t>
            </a:r>
            <a:r>
              <a:rPr lang="it-IT" sz="1000" dirty="0" err="1">
                <a:effectLst/>
                <a:latin typeface="Trebuchet MS" panose="020B0703020202090204" pitchFamily="34" charset="0"/>
              </a:rPr>
              <a:t>real</a:t>
            </a:r>
            <a:r>
              <a:rPr lang="it-IT" sz="1000" dirty="0">
                <a:effectLst/>
                <a:latin typeface="Trebuchet MS" panose="020B0703020202090204" pitchFamily="34" charset="0"/>
              </a:rPr>
              <a:t> image </a:t>
            </a:r>
            <a:r>
              <a:rPr lang="it-IT" sz="1000" dirty="0" err="1">
                <a:effectLst/>
                <a:latin typeface="Trebuchet MS" panose="020B0703020202090204" pitchFamily="34" charset="0"/>
              </a:rPr>
              <a:t>corresponding</a:t>
            </a:r>
            <a:r>
              <a:rPr lang="it-IT" sz="1000" dirty="0">
                <a:effectLst/>
                <a:latin typeface="Trebuchet MS" panose="020B0703020202090204" pitchFamily="34" charset="0"/>
              </a:rPr>
              <a:t> domain</a:t>
            </a:r>
          </a:p>
          <a:p>
            <a:pPr marL="228600" indent="-228600">
              <a:buFont typeface="+mj-lt"/>
              <a:buAutoNum type="alphaLcPeriod"/>
            </a:pPr>
            <a:r>
              <a:rPr lang="it-IT" sz="1000" dirty="0">
                <a:effectLst/>
                <a:latin typeface="Trebuchet MS" panose="020B0703020202090204" pitchFamily="34" charset="0"/>
              </a:rPr>
              <a:t>G takes in </a:t>
            </a:r>
            <a:r>
              <a:rPr lang="it-IT" sz="1000" dirty="0" err="1">
                <a:effectLst/>
                <a:latin typeface="Trebuchet MS" panose="020B0703020202090204" pitchFamily="34" charset="0"/>
              </a:rPr>
              <a:t>as</a:t>
            </a:r>
            <a:r>
              <a:rPr lang="it-IT" sz="1000" dirty="0">
                <a:effectLst/>
                <a:latin typeface="Trebuchet MS" panose="020B0703020202090204" pitchFamily="34" charset="0"/>
              </a:rPr>
              <a:t> input </a:t>
            </a:r>
            <a:r>
              <a:rPr lang="it-IT" sz="1000" dirty="0" err="1">
                <a:effectLst/>
                <a:latin typeface="Trebuchet MS" panose="020B0703020202090204" pitchFamily="34" charset="0"/>
              </a:rPr>
              <a:t>both</a:t>
            </a:r>
            <a:r>
              <a:rPr lang="it-IT" sz="1000" dirty="0">
                <a:effectLst/>
                <a:latin typeface="Trebuchet MS" panose="020B0703020202090204" pitchFamily="34" charset="0"/>
              </a:rPr>
              <a:t> the image and target domain label and </a:t>
            </a:r>
            <a:r>
              <a:rPr lang="it-IT" sz="1000" dirty="0" err="1">
                <a:effectLst/>
                <a:latin typeface="Trebuchet MS" panose="020B0703020202090204" pitchFamily="34" charset="0"/>
              </a:rPr>
              <a:t>generates</a:t>
            </a:r>
            <a:r>
              <a:rPr lang="it-IT" sz="1000" dirty="0">
                <a:effectLst/>
                <a:latin typeface="Trebuchet MS" panose="020B0703020202090204" pitchFamily="34" charset="0"/>
              </a:rPr>
              <a:t> an fake image. </a:t>
            </a:r>
          </a:p>
          <a:p>
            <a:pPr marL="228600" indent="-228600">
              <a:buFont typeface="+mj-lt"/>
              <a:buAutoNum type="alphaLcPeriod"/>
            </a:pPr>
            <a:r>
              <a:rPr lang="it-IT" sz="1000" dirty="0">
                <a:effectLst/>
                <a:latin typeface="Trebuchet MS" panose="020B0703020202090204" pitchFamily="34" charset="0"/>
              </a:rPr>
              <a:t>G </a:t>
            </a:r>
            <a:r>
              <a:rPr lang="it-IT" sz="1000" dirty="0" err="1">
                <a:effectLst/>
                <a:latin typeface="Trebuchet MS" panose="020B0703020202090204" pitchFamily="34" charset="0"/>
              </a:rPr>
              <a:t>reconstruct</a:t>
            </a:r>
            <a:r>
              <a:rPr lang="it-IT" sz="1000" dirty="0">
                <a:effectLst/>
                <a:latin typeface="Trebuchet MS" panose="020B0703020202090204" pitchFamily="34" charset="0"/>
              </a:rPr>
              <a:t> the </a:t>
            </a:r>
            <a:r>
              <a:rPr lang="it-IT" sz="1000" dirty="0" err="1">
                <a:effectLst/>
                <a:latin typeface="Trebuchet MS" panose="020B0703020202090204" pitchFamily="34" charset="0"/>
              </a:rPr>
              <a:t>original</a:t>
            </a:r>
            <a:r>
              <a:rPr lang="it-IT" sz="1000" dirty="0">
                <a:effectLst/>
                <a:latin typeface="Trebuchet MS" panose="020B0703020202090204" pitchFamily="34" charset="0"/>
              </a:rPr>
              <a:t> image from the fake image </a:t>
            </a:r>
            <a:r>
              <a:rPr lang="it-IT" sz="1000" dirty="0" err="1">
                <a:effectLst/>
                <a:latin typeface="Trebuchet MS" panose="020B0703020202090204" pitchFamily="34" charset="0"/>
              </a:rPr>
              <a:t>given</a:t>
            </a:r>
            <a:r>
              <a:rPr lang="it-IT" sz="1000" dirty="0">
                <a:effectLst/>
                <a:latin typeface="Trebuchet MS" panose="020B0703020202090204" pitchFamily="34" charset="0"/>
              </a:rPr>
              <a:t> the </a:t>
            </a:r>
            <a:r>
              <a:rPr lang="it-IT" sz="1000" dirty="0" err="1">
                <a:effectLst/>
                <a:latin typeface="Trebuchet MS" panose="020B0703020202090204" pitchFamily="34" charset="0"/>
              </a:rPr>
              <a:t>original</a:t>
            </a:r>
            <a:r>
              <a:rPr lang="it-IT" sz="1000" dirty="0">
                <a:effectLst/>
                <a:latin typeface="Trebuchet MS" panose="020B0703020202090204" pitchFamily="34" charset="0"/>
              </a:rPr>
              <a:t> domain label. </a:t>
            </a:r>
          </a:p>
          <a:p>
            <a:pPr marL="228600" indent="-228600">
              <a:buFont typeface="+mj-lt"/>
              <a:buAutoNum type="alphaLcPeriod"/>
            </a:pPr>
            <a:r>
              <a:rPr lang="it-IT" sz="1000" dirty="0">
                <a:effectLst/>
                <a:latin typeface="Trebuchet MS" panose="020B0703020202090204" pitchFamily="34" charset="0"/>
              </a:rPr>
              <a:t>G trie to </a:t>
            </a:r>
            <a:r>
              <a:rPr lang="it-IT" sz="1000" dirty="0" err="1">
                <a:effectLst/>
                <a:latin typeface="Trebuchet MS" panose="020B0703020202090204" pitchFamily="34" charset="0"/>
              </a:rPr>
              <a:t>fool</a:t>
            </a:r>
            <a:r>
              <a:rPr lang="it-IT" sz="1000" dirty="0">
                <a:effectLst/>
                <a:latin typeface="Trebuchet MS" panose="020B0703020202090204" pitchFamily="34" charset="0"/>
              </a:rPr>
              <a:t> D</a:t>
            </a:r>
            <a:endParaRPr lang="it-IT" sz="1000" dirty="0">
              <a:latin typeface="Trebuchet MS" panose="020B0703020202090204" pitchFamily="34" charset="0"/>
            </a:endParaRPr>
          </a:p>
        </p:txBody>
      </p:sp>
      <p:sp>
        <p:nvSpPr>
          <p:cNvPr id="5" name="object 14">
            <a:extLst>
              <a:ext uri="{FF2B5EF4-FFF2-40B4-BE49-F238E27FC236}">
                <a16:creationId xmlns:a16="http://schemas.microsoft.com/office/drawing/2014/main" id="{103B378B-4B60-B8EE-1A48-245B8575FEE1}"/>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
        <p:nvSpPr>
          <p:cNvPr id="15" name="object 7">
            <a:extLst>
              <a:ext uri="{FF2B5EF4-FFF2-40B4-BE49-F238E27FC236}">
                <a16:creationId xmlns:a16="http://schemas.microsoft.com/office/drawing/2014/main" id="{85BD9CE9-E377-8FC2-F636-5DC4C0E42A85}"/>
              </a:ext>
            </a:extLst>
          </p:cNvPr>
          <p:cNvSpPr/>
          <p:nvPr/>
        </p:nvSpPr>
        <p:spPr>
          <a:xfrm>
            <a:off x="150505" y="1933664"/>
            <a:ext cx="2596543"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19" name="object 9">
            <a:extLst>
              <a:ext uri="{FF2B5EF4-FFF2-40B4-BE49-F238E27FC236}">
                <a16:creationId xmlns:a16="http://schemas.microsoft.com/office/drawing/2014/main" id="{C49784DC-53C4-33AD-D96E-B20F8C6639E9}"/>
              </a:ext>
            </a:extLst>
          </p:cNvPr>
          <p:cNvGrpSpPr/>
          <p:nvPr/>
        </p:nvGrpSpPr>
        <p:grpSpPr>
          <a:xfrm>
            <a:off x="150472" y="2096886"/>
            <a:ext cx="2596610" cy="870785"/>
            <a:chOff x="237197" y="1199184"/>
            <a:chExt cx="5285740" cy="226536"/>
          </a:xfrm>
        </p:grpSpPr>
        <p:pic>
          <p:nvPicPr>
            <p:cNvPr id="20" name="object 10">
              <a:extLst>
                <a:ext uri="{FF2B5EF4-FFF2-40B4-BE49-F238E27FC236}">
                  <a16:creationId xmlns:a16="http://schemas.microsoft.com/office/drawing/2014/main" id="{64B11761-132F-8EB0-D732-CF934FEB5869}"/>
                </a:ext>
              </a:extLst>
            </p:cNvPr>
            <p:cNvPicPr/>
            <p:nvPr/>
          </p:nvPicPr>
          <p:blipFill>
            <a:blip r:embed="rId4" cstate="print"/>
            <a:stretch>
              <a:fillRect/>
            </a:stretch>
          </p:blipFill>
          <p:spPr>
            <a:xfrm>
              <a:off x="237197" y="1199184"/>
              <a:ext cx="5285667" cy="50609"/>
            </a:xfrm>
            <a:prstGeom prst="rect">
              <a:avLst/>
            </a:prstGeom>
          </p:spPr>
        </p:pic>
        <p:sp>
          <p:nvSpPr>
            <p:cNvPr id="21" name="object 12">
              <a:extLst>
                <a:ext uri="{FF2B5EF4-FFF2-40B4-BE49-F238E27FC236}">
                  <a16:creationId xmlns:a16="http://schemas.microsoft.com/office/drawing/2014/main" id="{8A6F9953-E201-1B82-B0FF-763219E278E2}"/>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22" name="object 6">
                <a:extLst>
                  <a:ext uri="{FF2B5EF4-FFF2-40B4-BE49-F238E27FC236}">
                    <a16:creationId xmlns:a16="http://schemas.microsoft.com/office/drawing/2014/main" id="{42DF6B48-64F6-8CB2-CBB6-D2754FC70505}"/>
                  </a:ext>
                </a:extLst>
              </p:cNvPr>
              <p:cNvSpPr txBox="1"/>
              <p:nvPr/>
            </p:nvSpPr>
            <p:spPr>
              <a:xfrm>
                <a:off x="193876" y="2095927"/>
                <a:ext cx="3199602" cy="999633"/>
              </a:xfrm>
              <a:prstGeom prst="rect">
                <a:avLst/>
              </a:prstGeom>
            </p:spPr>
            <p:txBody>
              <a:bodyPr vert="horz" wrap="square" lIns="0" tIns="12065" rIns="0" bIns="0" rtlCol="0">
                <a:spAutoFit/>
              </a:bodyPr>
              <a:lstStyle/>
              <a:p>
                <a:pPr marL="184150" indent="-171450">
                  <a:spcBef>
                    <a:spcPts val="95"/>
                  </a:spcBef>
                  <a:buFont typeface="Arial" panose="020B0604020202020204" pitchFamily="34" charset="0"/>
                  <a:buChar char="•"/>
                </a:pPr>
                <a:r>
                  <a:rPr lang="en-US" sz="1000" spc="-20" dirty="0">
                    <a:latin typeface="Trebuchet MS"/>
                    <a:cs typeface="Trebuchet MS"/>
                  </a:rPr>
                  <a:t>200.000 iterations (~20 epochs)</a:t>
                </a:r>
              </a:p>
              <a:p>
                <a:pPr marL="184150" indent="-171450">
                  <a:spcBef>
                    <a:spcPts val="95"/>
                  </a:spcBef>
                  <a:buFont typeface="Arial" panose="020B0604020202020204" pitchFamily="34" charset="0"/>
                  <a:buChar char="•"/>
                </a:pPr>
                <a:r>
                  <a:rPr lang="en-US" sz="1000" spc="-20" dirty="0">
                    <a:latin typeface="Trebuchet MS"/>
                    <a:cs typeface="Trebuchet MS"/>
                  </a:rPr>
                  <a:t>Adam (</a:t>
                </a:r>
                <a14:m>
                  <m:oMath xmlns:m="http://schemas.openxmlformats.org/officeDocument/2006/math">
                    <m:sSub>
                      <m:sSubPr>
                        <m:ctrlPr>
                          <a:rPr lang="en-US" sz="1000" i="1" spc="-20" smtClean="0">
                            <a:latin typeface="Cambria Math" panose="02040503050406030204" pitchFamily="18" charset="0"/>
                          </a:rPr>
                        </m:ctrlPr>
                      </m:sSubPr>
                      <m:e>
                        <m:r>
                          <a:rPr lang="en-US" sz="1000" i="1" spc="-20" smtClean="0">
                            <a:latin typeface="Cambria Math" panose="02040503050406030204" pitchFamily="18" charset="0"/>
                            <a:ea typeface="Cambria Math" panose="02040503050406030204" pitchFamily="18" charset="0"/>
                          </a:rPr>
                          <m:t>𝛽</m:t>
                        </m:r>
                      </m:e>
                      <m:sub>
                        <m:r>
                          <a:rPr lang="en-US" sz="1000" b="0" i="1" spc="-20" smtClean="0">
                            <a:latin typeface="Cambria Math" panose="02040503050406030204" pitchFamily="18" charset="0"/>
                          </a:rPr>
                          <m:t>1</m:t>
                        </m:r>
                      </m:sub>
                    </m:sSub>
                    <m:r>
                      <a:rPr lang="en-US" sz="1000" b="0" i="1" spc="-20" smtClean="0">
                        <a:latin typeface="Cambria Math" panose="02040503050406030204" pitchFamily="18" charset="0"/>
                      </a:rPr>
                      <m:t>=0.5</m:t>
                    </m:r>
                  </m:oMath>
                </a14:m>
                <a:r>
                  <a:rPr lang="en-US" sz="1000" spc="-20" dirty="0">
                    <a:latin typeface="Trebuchet MS"/>
                    <a:cs typeface="Trebuchet MS"/>
                  </a:rPr>
                  <a:t>, </a:t>
                </a:r>
                <a14:m>
                  <m:oMath xmlns:m="http://schemas.openxmlformats.org/officeDocument/2006/math">
                    <m:sSub>
                      <m:sSubPr>
                        <m:ctrlPr>
                          <a:rPr lang="en-US" sz="1000" i="1" spc="-20" smtClean="0">
                            <a:latin typeface="Cambria Math" panose="02040503050406030204" pitchFamily="18" charset="0"/>
                          </a:rPr>
                        </m:ctrlPr>
                      </m:sSubPr>
                      <m:e>
                        <m:r>
                          <a:rPr lang="en-US" sz="1000" i="1" spc="-20" smtClean="0">
                            <a:latin typeface="Cambria Math" panose="02040503050406030204" pitchFamily="18" charset="0"/>
                            <a:ea typeface="Cambria Math" panose="02040503050406030204" pitchFamily="18" charset="0"/>
                          </a:rPr>
                          <m:t>𝛽</m:t>
                        </m:r>
                      </m:e>
                      <m:sub>
                        <m:r>
                          <a:rPr lang="en-US" sz="1000" b="0" i="1" spc="-20" smtClean="0">
                            <a:latin typeface="Cambria Math" panose="02040503050406030204" pitchFamily="18" charset="0"/>
                          </a:rPr>
                          <m:t>2</m:t>
                        </m:r>
                      </m:sub>
                    </m:sSub>
                    <m:r>
                      <a:rPr lang="en-US" sz="1000" b="0" i="1" spc="-20" smtClean="0">
                        <a:latin typeface="Cambria Math" panose="02040503050406030204" pitchFamily="18" charset="0"/>
                      </a:rPr>
                      <m:t>=0.999</m:t>
                    </m:r>
                  </m:oMath>
                </a14:m>
                <a:r>
                  <a:rPr lang="en-US" sz="1000" spc="-20" dirty="0">
                    <a:latin typeface="Trebuchet MS"/>
                    <a:cs typeface="Trebuchet MS"/>
                  </a:rPr>
                  <a:t>)</a:t>
                </a:r>
              </a:p>
              <a:p>
                <a:pPr marL="184150" indent="-171450">
                  <a:spcBef>
                    <a:spcPts val="95"/>
                  </a:spcBef>
                  <a:buFont typeface="Arial" panose="020B0604020202020204" pitchFamily="34" charset="0"/>
                  <a:buChar char="•"/>
                </a:pPr>
                <a:r>
                  <a:rPr lang="en-US" sz="1000" spc="-20" dirty="0">
                    <a:latin typeface="Trebuchet MS"/>
                    <a:cs typeface="Trebuchet MS"/>
                  </a:rPr>
                  <a:t>Data </a:t>
                </a:r>
                <a:r>
                  <a:rPr lang="en-US" sz="1000" spc="-20" dirty="0" err="1">
                    <a:latin typeface="Trebuchet MS"/>
                    <a:cs typeface="Trebuchet MS"/>
                  </a:rPr>
                  <a:t>agumentation</a:t>
                </a:r>
                <a:r>
                  <a:rPr lang="en-US" sz="1000" spc="-20" dirty="0">
                    <a:latin typeface="Trebuchet MS"/>
                    <a:cs typeface="Trebuchet MS"/>
                  </a:rPr>
                  <a:t>: horizontal flip</a:t>
                </a:r>
              </a:p>
              <a:p>
                <a:pPr marL="184150" indent="-171450">
                  <a:spcBef>
                    <a:spcPts val="95"/>
                  </a:spcBef>
                  <a:buFont typeface="Arial" panose="020B0604020202020204" pitchFamily="34" charset="0"/>
                  <a:buChar char="•"/>
                </a:pPr>
                <a:r>
                  <a:rPr lang="en-US" sz="1000" spc="-20" dirty="0">
                    <a:latin typeface="Trebuchet MS"/>
                    <a:cs typeface="Trebuchet MS"/>
                  </a:rPr>
                  <a:t>Batch size: 16</a:t>
                </a:r>
              </a:p>
              <a:p>
                <a:pPr marL="184150" indent="-171450">
                  <a:spcBef>
                    <a:spcPts val="95"/>
                  </a:spcBef>
                  <a:buFont typeface="Arial" panose="020B0604020202020204" pitchFamily="34" charset="0"/>
                  <a:buChar char="•"/>
                </a:pPr>
                <a:r>
                  <a:rPr lang="en-US" sz="1000" spc="-20" dirty="0" err="1">
                    <a:latin typeface="Trebuchet MS"/>
                    <a:cs typeface="Trebuchet MS"/>
                  </a:rPr>
                  <a:t>lr</a:t>
                </a:r>
                <a:r>
                  <a:rPr lang="en-US" sz="1000" spc="-20" dirty="0">
                    <a:latin typeface="Trebuchet MS"/>
                    <a:cs typeface="Trebuchet MS"/>
                  </a:rPr>
                  <a:t>: 0.0001 (decay after 10 epochs)</a:t>
                </a:r>
              </a:p>
              <a:p>
                <a:pPr marL="12700">
                  <a:spcBef>
                    <a:spcPts val="95"/>
                  </a:spcBef>
                </a:pPr>
                <a:endParaRPr lang="en-US" sz="1000" spc="-20" dirty="0">
                  <a:latin typeface="Trebuchet MS"/>
                  <a:cs typeface="Trebuchet MS"/>
                </a:endParaRPr>
              </a:p>
            </p:txBody>
          </p:sp>
        </mc:Choice>
        <mc:Fallback xmlns="">
          <p:sp>
            <p:nvSpPr>
              <p:cNvPr id="22" name="object 6">
                <a:extLst>
                  <a:ext uri="{FF2B5EF4-FFF2-40B4-BE49-F238E27FC236}">
                    <a16:creationId xmlns:a16="http://schemas.microsoft.com/office/drawing/2014/main" id="{42DF6B48-64F6-8CB2-CBB6-D2754FC70505}"/>
                  </a:ext>
                </a:extLst>
              </p:cNvPr>
              <p:cNvSpPr txBox="1">
                <a:spLocks noRot="1" noChangeAspect="1" noMove="1" noResize="1" noEditPoints="1" noAdjustHandles="1" noChangeArrowheads="1" noChangeShapeType="1" noTextEdit="1"/>
              </p:cNvSpPr>
              <p:nvPr/>
            </p:nvSpPr>
            <p:spPr>
              <a:xfrm>
                <a:off x="193876" y="2095927"/>
                <a:ext cx="3199602" cy="999633"/>
              </a:xfrm>
              <a:prstGeom prst="rect">
                <a:avLst/>
              </a:prstGeom>
              <a:blipFill>
                <a:blip r:embed="rId5"/>
                <a:stretch>
                  <a:fillRect l="-1976" t="-3797"/>
                </a:stretch>
              </a:blipFill>
            </p:spPr>
            <p:txBody>
              <a:bodyPr/>
              <a:lstStyle/>
              <a:p>
                <a:r>
                  <a:rPr lang="en-US">
                    <a:noFill/>
                  </a:rPr>
                  <a:t> </a:t>
                </a:r>
              </a:p>
            </p:txBody>
          </p:sp>
        </mc:Fallback>
      </mc:AlternateContent>
      <p:sp>
        <p:nvSpPr>
          <p:cNvPr id="23" name="object 8">
            <a:extLst>
              <a:ext uri="{FF2B5EF4-FFF2-40B4-BE49-F238E27FC236}">
                <a16:creationId xmlns:a16="http://schemas.microsoft.com/office/drawing/2014/main" id="{902E74DA-BD07-021A-194E-21DC3456AF71}"/>
              </a:ext>
            </a:extLst>
          </p:cNvPr>
          <p:cNvSpPr txBox="1"/>
          <p:nvPr/>
        </p:nvSpPr>
        <p:spPr>
          <a:xfrm>
            <a:off x="193876" y="1918019"/>
            <a:ext cx="697968"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Parameters</a:t>
            </a:r>
            <a:endParaRPr sz="1050">
              <a:latin typeface="Trebuchet MS"/>
              <a:cs typeface="Trebuchet MS"/>
            </a:endParaRPr>
          </a:p>
        </p:txBody>
      </p:sp>
      <p:pic>
        <p:nvPicPr>
          <p:cNvPr id="25" name="Immagine 24" descr="Immagine che contiene schermata, testo, design&#10;&#10;Descrizione generata automaticamente">
            <a:extLst>
              <a:ext uri="{FF2B5EF4-FFF2-40B4-BE49-F238E27FC236}">
                <a16:creationId xmlns:a16="http://schemas.microsoft.com/office/drawing/2014/main" id="{D568AC2A-31E9-9460-B5C5-3D8ECFFAF6A6}"/>
              </a:ext>
            </a:extLst>
          </p:cNvPr>
          <p:cNvPicPr>
            <a:picLocks noChangeAspect="1"/>
          </p:cNvPicPr>
          <p:nvPr/>
        </p:nvPicPr>
        <p:blipFill rotWithShape="1">
          <a:blip r:embed="rId6">
            <a:extLst>
              <a:ext uri="{28A0092B-C50C-407E-A947-70E740481C1C}">
                <a14:useLocalDpi xmlns:a14="http://schemas.microsoft.com/office/drawing/2010/main" val="0"/>
              </a:ext>
            </a:extLst>
          </a:blip>
          <a:srcRect l="26425"/>
          <a:stretch/>
        </p:blipFill>
        <p:spPr>
          <a:xfrm>
            <a:off x="2907384" y="1698237"/>
            <a:ext cx="2681717" cy="1385062"/>
          </a:xfrm>
          <a:prstGeom prst="rect">
            <a:avLst/>
          </a:prstGeom>
        </p:spPr>
      </p:pic>
      <p:pic>
        <p:nvPicPr>
          <p:cNvPr id="28" name="Immagine 27" descr="Immagine che contiene schermata, testo, design&#10;&#10;Descrizione generata automaticamente">
            <a:extLst>
              <a:ext uri="{FF2B5EF4-FFF2-40B4-BE49-F238E27FC236}">
                <a16:creationId xmlns:a16="http://schemas.microsoft.com/office/drawing/2014/main" id="{34F722A3-2FDF-A714-C4F9-63F30416253A}"/>
              </a:ext>
            </a:extLst>
          </p:cNvPr>
          <p:cNvPicPr>
            <a:picLocks noChangeAspect="1"/>
          </p:cNvPicPr>
          <p:nvPr/>
        </p:nvPicPr>
        <p:blipFill rotWithShape="1">
          <a:blip r:embed="rId6">
            <a:extLst>
              <a:ext uri="{28A0092B-C50C-407E-A947-70E740481C1C}">
                <a14:useLocalDpi xmlns:a14="http://schemas.microsoft.com/office/drawing/2010/main" val="0"/>
              </a:ext>
            </a:extLst>
          </a:blip>
          <a:srcRect t="22330" r="76042"/>
          <a:stretch/>
        </p:blipFill>
        <p:spPr>
          <a:xfrm>
            <a:off x="3846755" y="580146"/>
            <a:ext cx="873243" cy="1075782"/>
          </a:xfrm>
          <a:prstGeom prst="rect">
            <a:avLst/>
          </a:prstGeom>
        </p:spPr>
      </p:pic>
      <p:pic>
        <p:nvPicPr>
          <p:cNvPr id="29" name="Immagine 28" descr="Immagine che contiene schermata, testo, design&#10;&#10;Descrizione generata automaticamente">
            <a:extLst>
              <a:ext uri="{FF2B5EF4-FFF2-40B4-BE49-F238E27FC236}">
                <a16:creationId xmlns:a16="http://schemas.microsoft.com/office/drawing/2014/main" id="{939997CC-F8C3-1F5F-00F0-76CCCB1646CE}"/>
              </a:ext>
            </a:extLst>
          </p:cNvPr>
          <p:cNvPicPr>
            <a:picLocks noChangeAspect="1"/>
          </p:cNvPicPr>
          <p:nvPr/>
        </p:nvPicPr>
        <p:blipFill rotWithShape="1">
          <a:blip r:embed="rId6">
            <a:extLst>
              <a:ext uri="{28A0092B-C50C-407E-A947-70E740481C1C}">
                <a14:useLocalDpi xmlns:a14="http://schemas.microsoft.com/office/drawing/2010/main" val="0"/>
              </a:ext>
            </a:extLst>
          </a:blip>
          <a:srcRect r="76042" b="89204"/>
          <a:stretch/>
        </p:blipFill>
        <p:spPr>
          <a:xfrm>
            <a:off x="3875610" y="418931"/>
            <a:ext cx="873243" cy="149528"/>
          </a:xfrm>
          <a:prstGeom prst="rect">
            <a:avLst/>
          </a:prstGeom>
        </p:spPr>
      </p:pic>
      <p:pic>
        <p:nvPicPr>
          <p:cNvPr id="43" name="Immagine 42" descr="Immagine che contiene schermata, testo, design&#10;&#10;Descrizione generata automaticamente">
            <a:extLst>
              <a:ext uri="{FF2B5EF4-FFF2-40B4-BE49-F238E27FC236}">
                <a16:creationId xmlns:a16="http://schemas.microsoft.com/office/drawing/2014/main" id="{8430B9AE-892F-0CD3-278F-F980C568F618}"/>
              </a:ext>
            </a:extLst>
          </p:cNvPr>
          <p:cNvPicPr>
            <a:picLocks noChangeAspect="1"/>
          </p:cNvPicPr>
          <p:nvPr/>
        </p:nvPicPr>
        <p:blipFill rotWithShape="1">
          <a:blip r:embed="rId6">
            <a:extLst>
              <a:ext uri="{28A0092B-C50C-407E-A947-70E740481C1C}">
                <a14:useLocalDpi xmlns:a14="http://schemas.microsoft.com/office/drawing/2010/main" val="0"/>
              </a:ext>
            </a:extLst>
          </a:blip>
          <a:srcRect l="24832" r="74237"/>
          <a:stretch/>
        </p:blipFill>
        <p:spPr>
          <a:xfrm rot="5400000">
            <a:off x="4281150" y="375390"/>
            <a:ext cx="64328" cy="2625856"/>
          </a:xfrm>
          <a:prstGeom prst="rect">
            <a:avLst/>
          </a:prstGeom>
        </p:spPr>
      </p:pic>
    </p:spTree>
    <p:extLst>
      <p:ext uri="{BB962C8B-B14F-4D97-AF65-F5344CB8AC3E}">
        <p14:creationId xmlns:p14="http://schemas.microsoft.com/office/powerpoint/2010/main" val="776804570"/>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D480D-11A6-92CE-A589-B98199F77E58}"/>
            </a:ext>
          </a:extLst>
        </p:cNvPr>
        <p:cNvGrpSpPr/>
        <p:nvPr/>
      </p:nvGrpSpPr>
      <p:grpSpPr>
        <a:xfrm>
          <a:off x="0" y="0"/>
          <a:ext cx="0" cy="0"/>
          <a:chOff x="0" y="0"/>
          <a:chExt cx="0" cy="0"/>
        </a:xfrm>
      </p:grpSpPr>
      <p:grpSp>
        <p:nvGrpSpPr>
          <p:cNvPr id="32" name="Gruppo 31">
            <a:extLst>
              <a:ext uri="{FF2B5EF4-FFF2-40B4-BE49-F238E27FC236}">
                <a16:creationId xmlns:a16="http://schemas.microsoft.com/office/drawing/2014/main" id="{80164A47-D795-72A4-43DD-FEA2229E719A}"/>
              </a:ext>
            </a:extLst>
          </p:cNvPr>
          <p:cNvGrpSpPr/>
          <p:nvPr/>
        </p:nvGrpSpPr>
        <p:grpSpPr>
          <a:xfrm>
            <a:off x="107995" y="2458125"/>
            <a:ext cx="2467804" cy="683602"/>
            <a:chOff x="33665" y="2531531"/>
            <a:chExt cx="2418900" cy="527956"/>
          </a:xfrm>
        </p:grpSpPr>
        <p:pic>
          <p:nvPicPr>
            <p:cNvPr id="28" name="Immagine 27" descr="Immagine che contiene schermata, Software multimediale&#10;&#10;Descrizione generata automaticamente">
              <a:extLst>
                <a:ext uri="{FF2B5EF4-FFF2-40B4-BE49-F238E27FC236}">
                  <a16:creationId xmlns:a16="http://schemas.microsoft.com/office/drawing/2014/main" id="{E7C4CE37-264C-7411-6DCC-D5DC300AB4C1}"/>
                </a:ext>
              </a:extLst>
            </p:cNvPr>
            <p:cNvPicPr>
              <a:picLocks noChangeAspect="1"/>
            </p:cNvPicPr>
            <p:nvPr/>
          </p:nvPicPr>
          <p:blipFill rotWithShape="1">
            <a:blip r:embed="rId3">
              <a:extLst>
                <a:ext uri="{28A0092B-C50C-407E-A947-70E740481C1C}">
                  <a14:useLocalDpi xmlns:a14="http://schemas.microsoft.com/office/drawing/2010/main" val="0"/>
                </a:ext>
              </a:extLst>
            </a:blip>
            <a:srcRect l="88" t="11832" r="-88" b="32048"/>
            <a:stretch/>
          </p:blipFill>
          <p:spPr>
            <a:xfrm>
              <a:off x="68967" y="2531531"/>
              <a:ext cx="2383598" cy="519019"/>
            </a:xfrm>
            <a:prstGeom prst="rect">
              <a:avLst/>
            </a:prstGeom>
          </p:spPr>
        </p:pic>
        <p:sp>
          <p:nvSpPr>
            <p:cNvPr id="29" name="Rettangolo 28">
              <a:extLst>
                <a:ext uri="{FF2B5EF4-FFF2-40B4-BE49-F238E27FC236}">
                  <a16:creationId xmlns:a16="http://schemas.microsoft.com/office/drawing/2014/main" id="{CD2EB718-5602-BACD-74B7-108B68260D8E}"/>
                </a:ext>
              </a:extLst>
            </p:cNvPr>
            <p:cNvSpPr/>
            <p:nvPr/>
          </p:nvSpPr>
          <p:spPr>
            <a:xfrm>
              <a:off x="33665" y="2954956"/>
              <a:ext cx="1440986" cy="95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ttangolo 29">
              <a:extLst>
                <a:ext uri="{FF2B5EF4-FFF2-40B4-BE49-F238E27FC236}">
                  <a16:creationId xmlns:a16="http://schemas.microsoft.com/office/drawing/2014/main" id="{13D3EDB3-7678-F9D4-27CF-0966CEE31E5C}"/>
                </a:ext>
              </a:extLst>
            </p:cNvPr>
            <p:cNvSpPr/>
            <p:nvPr/>
          </p:nvSpPr>
          <p:spPr>
            <a:xfrm>
              <a:off x="1816100" y="3013768"/>
              <a:ext cx="40920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bject 2">
            <a:extLst>
              <a:ext uri="{FF2B5EF4-FFF2-40B4-BE49-F238E27FC236}">
                <a16:creationId xmlns:a16="http://schemas.microsoft.com/office/drawing/2014/main" id="{887B4F6C-5159-BA4D-2EDD-F4FFC3505197}"/>
              </a:ext>
            </a:extLst>
          </p:cNvPr>
          <p:cNvSpPr txBox="1"/>
          <p:nvPr/>
        </p:nvSpPr>
        <p:spPr>
          <a:xfrm>
            <a:off x="95300" y="70025"/>
            <a:ext cx="3168600" cy="232756"/>
          </a:xfrm>
          <a:prstGeom prst="rect">
            <a:avLst/>
          </a:prstGeom>
        </p:spPr>
        <p:txBody>
          <a:bodyPr vert="horz" wrap="square" lIns="0" tIns="17145" rIns="0" bIns="0" rtlCol="0">
            <a:spAutoFit/>
          </a:bodyPr>
          <a:lstStyle/>
          <a:p>
            <a:pPr marL="12700">
              <a:spcBef>
                <a:spcPts val="135"/>
              </a:spcBef>
            </a:pPr>
            <a:r>
              <a:rPr lang="en-US" sz="1400" b="1" spc="-45" dirty="0">
                <a:solidFill>
                  <a:srgbClr val="005714"/>
                </a:solidFill>
                <a:latin typeface="Arial"/>
                <a:cs typeface="Arial"/>
              </a:rPr>
              <a:t>Fréchet Inception Distance</a:t>
            </a:r>
            <a:endParaRPr sz="1400" dirty="0">
              <a:latin typeface="Arial"/>
              <a:cs typeface="Arial"/>
            </a:endParaRPr>
          </a:p>
        </p:txBody>
      </p:sp>
      <p:sp>
        <p:nvSpPr>
          <p:cNvPr id="4" name="object 4">
            <a:extLst>
              <a:ext uri="{FF2B5EF4-FFF2-40B4-BE49-F238E27FC236}">
                <a16:creationId xmlns:a16="http://schemas.microsoft.com/office/drawing/2014/main" id="{C8A1DD61-745C-6D03-18F6-5EF953587A8B}"/>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DC3510D5-835A-63FD-02D8-13DEF018D439}"/>
              </a:ext>
            </a:extLst>
          </p:cNvPr>
          <p:cNvGrpSpPr/>
          <p:nvPr/>
        </p:nvGrpSpPr>
        <p:grpSpPr>
          <a:xfrm>
            <a:off x="-2530" y="3077748"/>
            <a:ext cx="5760085" cy="36195"/>
            <a:chOff x="0" y="3080278"/>
            <a:chExt cx="5760085" cy="36195"/>
          </a:xfrm>
        </p:grpSpPr>
        <p:sp>
          <p:nvSpPr>
            <p:cNvPr id="8" name="object 8">
              <a:extLst>
                <a:ext uri="{FF2B5EF4-FFF2-40B4-BE49-F238E27FC236}">
                  <a16:creationId xmlns:a16="http://schemas.microsoft.com/office/drawing/2014/main" id="{9BD5B2CE-DDEE-E827-1A1F-D4D548B3D8CF}"/>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06CA7189-0223-F756-09E7-B68AEBC455C1}"/>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B17DB53B-111E-6176-C8A6-054CB24468C3}"/>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799B9E17-F1B7-9AA9-A49B-34F233A0199A}"/>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1750F6C8-B9A0-A842-4521-9384F95AEC70}"/>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7C628C17-9FDC-7AB4-CBD9-4CC7851DB6C5}"/>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30AED23E-486A-7DA2-9766-9A8A60248553}"/>
              </a:ext>
            </a:extLst>
          </p:cNvPr>
          <p:cNvSpPr txBox="1"/>
          <p:nvPr/>
        </p:nvSpPr>
        <p:spPr>
          <a:xfrm>
            <a:off x="5465266" y="3093218"/>
            <a:ext cx="264160" cy="116699"/>
          </a:xfrm>
          <a:prstGeom prst="rect">
            <a:avLst/>
          </a:prstGeom>
        </p:spPr>
        <p:txBody>
          <a:bodyPr vert="horz" wrap="square" lIns="0" tIns="24130" rIns="0" bIns="0" rtlCol="0">
            <a:spAutoFit/>
          </a:bodyPr>
          <a:lstStyle/>
          <a:p>
            <a:pPr marL="38100">
              <a:lnSpc>
                <a:spcPct val="100000"/>
              </a:lnSpc>
              <a:spcBef>
                <a:spcPts val="190"/>
              </a:spcBef>
            </a:pPr>
            <a:r>
              <a:rPr lang="en-US" sz="600" spc="-15" dirty="0">
                <a:solidFill>
                  <a:srgbClr val="838386"/>
                </a:solidFill>
                <a:latin typeface="Tahoma"/>
                <a:cs typeface="Tahoma"/>
              </a:rPr>
              <a:t>extra</a:t>
            </a:r>
            <a:endParaRPr sz="600" dirty="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405D278E-F7B6-06F7-AC5D-01A5ED198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33" name="object 7">
            <a:extLst>
              <a:ext uri="{FF2B5EF4-FFF2-40B4-BE49-F238E27FC236}">
                <a16:creationId xmlns:a16="http://schemas.microsoft.com/office/drawing/2014/main" id="{6D8AEC40-AD1A-0E4F-3F53-499A8FB3464C}"/>
              </a:ext>
            </a:extLst>
          </p:cNvPr>
          <p:cNvSpPr/>
          <p:nvPr/>
        </p:nvSpPr>
        <p:spPr>
          <a:xfrm>
            <a:off x="107995" y="1371565"/>
            <a:ext cx="2275604"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34" name="object 9">
            <a:extLst>
              <a:ext uri="{FF2B5EF4-FFF2-40B4-BE49-F238E27FC236}">
                <a16:creationId xmlns:a16="http://schemas.microsoft.com/office/drawing/2014/main" id="{93C32DE3-7F8D-599D-204A-578B49F3355E}"/>
              </a:ext>
            </a:extLst>
          </p:cNvPr>
          <p:cNvGrpSpPr/>
          <p:nvPr/>
        </p:nvGrpSpPr>
        <p:grpSpPr>
          <a:xfrm>
            <a:off x="107995" y="1488187"/>
            <a:ext cx="2275634" cy="928142"/>
            <a:chOff x="237197" y="1199184"/>
            <a:chExt cx="5285740" cy="226536"/>
          </a:xfrm>
        </p:grpSpPr>
        <p:pic>
          <p:nvPicPr>
            <p:cNvPr id="35" name="object 10">
              <a:extLst>
                <a:ext uri="{FF2B5EF4-FFF2-40B4-BE49-F238E27FC236}">
                  <a16:creationId xmlns:a16="http://schemas.microsoft.com/office/drawing/2014/main" id="{4E48B531-4BD7-ED7E-E326-DD96A75B0482}"/>
                </a:ext>
              </a:extLst>
            </p:cNvPr>
            <p:cNvPicPr/>
            <p:nvPr/>
          </p:nvPicPr>
          <p:blipFill>
            <a:blip r:embed="rId5" cstate="print"/>
            <a:stretch>
              <a:fillRect/>
            </a:stretch>
          </p:blipFill>
          <p:spPr>
            <a:xfrm>
              <a:off x="237197" y="1199184"/>
              <a:ext cx="5285667" cy="50609"/>
            </a:xfrm>
            <a:prstGeom prst="rect">
              <a:avLst/>
            </a:prstGeom>
          </p:spPr>
        </p:pic>
        <p:sp>
          <p:nvSpPr>
            <p:cNvPr id="36" name="object 12">
              <a:extLst>
                <a:ext uri="{FF2B5EF4-FFF2-40B4-BE49-F238E27FC236}">
                  <a16:creationId xmlns:a16="http://schemas.microsoft.com/office/drawing/2014/main" id="{6DAC1DF4-D93E-5F2D-1621-2A2A032B8EC3}"/>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dirty="0"/>
            </a:p>
          </p:txBody>
        </p:sp>
      </p:grpSp>
      <p:sp>
        <p:nvSpPr>
          <p:cNvPr id="38" name="object 8">
            <a:extLst>
              <a:ext uri="{FF2B5EF4-FFF2-40B4-BE49-F238E27FC236}">
                <a16:creationId xmlns:a16="http://schemas.microsoft.com/office/drawing/2014/main" id="{28E29CDE-EF43-C478-949D-A8C8E2596802}"/>
              </a:ext>
            </a:extLst>
          </p:cNvPr>
          <p:cNvSpPr txBox="1"/>
          <p:nvPr/>
        </p:nvSpPr>
        <p:spPr>
          <a:xfrm>
            <a:off x="158797" y="1351527"/>
            <a:ext cx="1460034" cy="173124"/>
          </a:xfrm>
          <a:prstGeom prst="rect">
            <a:avLst/>
          </a:prstGeom>
        </p:spPr>
        <p:txBody>
          <a:bodyPr vert="horz" wrap="square" lIns="0" tIns="19050" rIns="0" bIns="0" rtlCol="0">
            <a:spAutoFit/>
          </a:bodyPr>
          <a:lstStyle/>
          <a:p>
            <a:pPr>
              <a:lnSpc>
                <a:spcPct val="100000"/>
              </a:lnSpc>
              <a:spcBef>
                <a:spcPts val="150"/>
              </a:spcBef>
            </a:pPr>
            <a:r>
              <a:rPr lang="en-US" sz="1000" spc="-45" dirty="0">
                <a:solidFill>
                  <a:srgbClr val="005714"/>
                </a:solidFill>
                <a:latin typeface="Trebuchet MS"/>
                <a:cs typeface="Trebuchet MS"/>
              </a:rPr>
              <a:t>Steps</a:t>
            </a:r>
            <a:endParaRPr sz="1050" dirty="0">
              <a:latin typeface="Trebuchet MS"/>
              <a:cs typeface="Trebuchet MS"/>
            </a:endParaRPr>
          </a:p>
        </p:txBody>
      </p:sp>
      <p:sp>
        <p:nvSpPr>
          <p:cNvPr id="6" name="object 6">
            <a:extLst>
              <a:ext uri="{FF2B5EF4-FFF2-40B4-BE49-F238E27FC236}">
                <a16:creationId xmlns:a16="http://schemas.microsoft.com/office/drawing/2014/main" id="{02A6F341-D1DC-F01B-5314-B35460FA00DE}"/>
              </a:ext>
            </a:extLst>
          </p:cNvPr>
          <p:cNvSpPr txBox="1"/>
          <p:nvPr/>
        </p:nvSpPr>
        <p:spPr>
          <a:xfrm>
            <a:off x="139558" y="786183"/>
            <a:ext cx="5457788" cy="473848"/>
          </a:xfrm>
          <a:prstGeom prst="rect">
            <a:avLst/>
          </a:prstGeom>
        </p:spPr>
        <p:txBody>
          <a:bodyPr vert="horz" wrap="square" lIns="0" tIns="12065" rIns="0" bIns="0" rtlCol="0">
            <a:spAutoFit/>
          </a:bodyPr>
          <a:lstStyle/>
          <a:p>
            <a:r>
              <a:rPr lang="it-IT" sz="1000" b="0" i="0" u="none" strike="noStrike" dirty="0" err="1">
                <a:effectLst/>
                <a:latin typeface="Trebuchet MS" panose="020B0703020202090204" pitchFamily="34" charset="0"/>
              </a:rPr>
              <a:t>Assess</a:t>
            </a:r>
            <a:r>
              <a:rPr lang="it-IT" sz="1000" b="0" i="0" u="none" strike="noStrike" dirty="0">
                <a:effectLst/>
                <a:latin typeface="Trebuchet MS" panose="020B0703020202090204" pitchFamily="34" charset="0"/>
              </a:rPr>
              <a:t> the </a:t>
            </a:r>
            <a:r>
              <a:rPr lang="it-IT" sz="1000" b="0" i="0" u="none" strike="noStrike" dirty="0" err="1">
                <a:effectLst/>
                <a:latin typeface="Trebuchet MS" panose="020B0703020202090204" pitchFamily="34" charset="0"/>
              </a:rPr>
              <a:t>quality</a:t>
            </a:r>
            <a:r>
              <a:rPr lang="it-IT" sz="1000" b="0" i="0" u="none" strike="noStrike" dirty="0">
                <a:effectLst/>
                <a:latin typeface="Trebuchet MS" panose="020B0703020202090204" pitchFamily="34" charset="0"/>
              </a:rPr>
              <a:t> of images </a:t>
            </a:r>
            <a:r>
              <a:rPr lang="it-IT" sz="1000" b="0" i="0" u="none" strike="noStrike" dirty="0" err="1">
                <a:effectLst/>
                <a:latin typeface="Trebuchet MS" panose="020B0703020202090204" pitchFamily="34" charset="0"/>
              </a:rPr>
              <a:t>created</a:t>
            </a:r>
            <a:r>
              <a:rPr lang="it-IT" sz="1000" b="0" i="0" u="none" strike="noStrike" dirty="0">
                <a:effectLst/>
                <a:latin typeface="Trebuchet MS" panose="020B0703020202090204" pitchFamily="34" charset="0"/>
              </a:rPr>
              <a:t> by a generative model. </a:t>
            </a:r>
          </a:p>
          <a:p>
            <a:r>
              <a:rPr lang="it-IT" sz="1000" b="0" i="0" u="none" strike="noStrike" dirty="0" err="1">
                <a:effectLst/>
                <a:latin typeface="Trebuchet MS" panose="020B0703020202090204" pitchFamily="34" charset="0"/>
              </a:rPr>
              <a:t>Unlike</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Inception</a:t>
            </a:r>
            <a:r>
              <a:rPr lang="it-IT" sz="1000" b="0" i="0" u="none" strike="noStrike" dirty="0">
                <a:effectLst/>
                <a:latin typeface="Trebuchet MS" panose="020B0703020202090204" pitchFamily="34" charset="0"/>
              </a:rPr>
              <a:t> Score (IS), </a:t>
            </a:r>
            <a:r>
              <a:rPr lang="it-IT" sz="1000" b="0" i="0" u="none" strike="noStrike" dirty="0" err="1">
                <a:effectLst/>
                <a:latin typeface="Trebuchet MS" panose="020B0703020202090204" pitchFamily="34" charset="0"/>
              </a:rPr>
              <a:t>which</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evaluates</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only</a:t>
            </a:r>
            <a:r>
              <a:rPr lang="it-IT" sz="1000" b="0" i="0" u="none" strike="noStrike" dirty="0">
                <a:effectLst/>
                <a:latin typeface="Trebuchet MS" panose="020B0703020202090204" pitchFamily="34" charset="0"/>
              </a:rPr>
              <a:t> the </a:t>
            </a:r>
            <a:r>
              <a:rPr lang="it-IT" sz="1000" b="0" i="0" u="none" strike="noStrike" dirty="0" err="1">
                <a:effectLst/>
                <a:latin typeface="Trebuchet MS" panose="020B0703020202090204" pitchFamily="34" charset="0"/>
              </a:rPr>
              <a:t>distribution</a:t>
            </a:r>
            <a:r>
              <a:rPr lang="it-IT" sz="1000" b="0" i="0" u="none" strike="noStrike" dirty="0">
                <a:effectLst/>
                <a:latin typeface="Trebuchet MS" panose="020B0703020202090204" pitchFamily="34" charset="0"/>
              </a:rPr>
              <a:t> of </a:t>
            </a:r>
            <a:r>
              <a:rPr lang="it-IT" sz="1000" b="0" i="0" u="none" strike="noStrike" dirty="0" err="1">
                <a:effectLst/>
                <a:latin typeface="Trebuchet MS" panose="020B0703020202090204" pitchFamily="34" charset="0"/>
              </a:rPr>
              <a:t>generated</a:t>
            </a:r>
            <a:r>
              <a:rPr lang="it-IT" sz="1000" b="0" i="0" u="none" strike="noStrike" dirty="0">
                <a:effectLst/>
                <a:latin typeface="Trebuchet MS" panose="020B0703020202090204" pitchFamily="34" charset="0"/>
              </a:rPr>
              <a:t> images, the FID </a:t>
            </a:r>
            <a:r>
              <a:rPr lang="it-IT" sz="1000" b="0" i="0" u="none" strike="noStrike" dirty="0" err="1">
                <a:effectLst/>
                <a:latin typeface="Trebuchet MS" panose="020B0703020202090204" pitchFamily="34" charset="0"/>
              </a:rPr>
              <a:t>compares</a:t>
            </a:r>
            <a:r>
              <a:rPr lang="it-IT" sz="1000" b="0" i="0" u="none" strike="noStrike" dirty="0">
                <a:effectLst/>
                <a:latin typeface="Trebuchet MS" panose="020B0703020202090204" pitchFamily="34" charset="0"/>
              </a:rPr>
              <a:t> the </a:t>
            </a:r>
            <a:r>
              <a:rPr lang="it-IT" sz="1000" b="0" i="0" u="none" strike="noStrike" dirty="0" err="1">
                <a:effectLst/>
                <a:latin typeface="Trebuchet MS" panose="020B0703020202090204" pitchFamily="34" charset="0"/>
              </a:rPr>
              <a:t>distribution</a:t>
            </a:r>
            <a:r>
              <a:rPr lang="it-IT" sz="1000" b="0" i="0" u="none" strike="noStrike" dirty="0">
                <a:effectLst/>
                <a:latin typeface="Trebuchet MS" panose="020B0703020202090204" pitchFamily="34" charset="0"/>
              </a:rPr>
              <a:t> of </a:t>
            </a:r>
            <a:r>
              <a:rPr lang="it-IT" sz="1000" b="0" i="0" u="none" strike="noStrike" dirty="0" err="1">
                <a:effectLst/>
                <a:latin typeface="Trebuchet MS" panose="020B0703020202090204" pitchFamily="34" charset="0"/>
              </a:rPr>
              <a:t>generated</a:t>
            </a:r>
            <a:r>
              <a:rPr lang="it-IT" sz="1000" b="0" i="0" u="none" strike="noStrike" dirty="0">
                <a:effectLst/>
                <a:latin typeface="Trebuchet MS" panose="020B0703020202090204" pitchFamily="34" charset="0"/>
              </a:rPr>
              <a:t> images with the </a:t>
            </a:r>
            <a:r>
              <a:rPr lang="it-IT" sz="1000" b="0" i="0" u="none" strike="noStrike" dirty="0" err="1">
                <a:effectLst/>
                <a:latin typeface="Trebuchet MS" panose="020B0703020202090204" pitchFamily="34" charset="0"/>
              </a:rPr>
              <a:t>distribution</a:t>
            </a:r>
            <a:r>
              <a:rPr lang="it-IT" sz="1000" b="0" i="0" u="none" strike="noStrike" dirty="0">
                <a:effectLst/>
                <a:latin typeface="Trebuchet MS" panose="020B0703020202090204" pitchFamily="34" charset="0"/>
              </a:rPr>
              <a:t> of a set of </a:t>
            </a:r>
            <a:r>
              <a:rPr lang="it-IT" sz="1000" b="0" i="0" u="none" strike="noStrike" dirty="0" err="1">
                <a:effectLst/>
                <a:latin typeface="Trebuchet MS" panose="020B0703020202090204" pitchFamily="34" charset="0"/>
              </a:rPr>
              <a:t>real</a:t>
            </a:r>
            <a:r>
              <a:rPr lang="it-IT" sz="1000" b="0" i="0" u="none" strike="noStrike" dirty="0">
                <a:effectLst/>
                <a:latin typeface="Trebuchet MS" panose="020B0703020202090204" pitchFamily="34" charset="0"/>
              </a:rPr>
              <a:t> images.</a:t>
            </a:r>
            <a:endParaRPr lang="it-IT" sz="1000" dirty="0">
              <a:effectLst/>
              <a:latin typeface="Trebuchet MS" panose="020B0703020202090204" pitchFamily="34" charset="0"/>
            </a:endParaRPr>
          </a:p>
        </p:txBody>
      </p:sp>
      <p:sp>
        <p:nvSpPr>
          <p:cNvPr id="5" name="object 14">
            <a:extLst>
              <a:ext uri="{FF2B5EF4-FFF2-40B4-BE49-F238E27FC236}">
                <a16:creationId xmlns:a16="http://schemas.microsoft.com/office/drawing/2014/main" id="{103B378B-4B60-B8EE-1A48-245B8575FEE1}"/>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
        <p:nvSpPr>
          <p:cNvPr id="15" name="object 6">
            <a:extLst>
              <a:ext uri="{FF2B5EF4-FFF2-40B4-BE49-F238E27FC236}">
                <a16:creationId xmlns:a16="http://schemas.microsoft.com/office/drawing/2014/main" id="{6A1B5AC8-5E1C-75CB-04BD-45DE97E6F4F2}"/>
              </a:ext>
            </a:extLst>
          </p:cNvPr>
          <p:cNvSpPr txBox="1"/>
          <p:nvPr/>
        </p:nvSpPr>
        <p:spPr>
          <a:xfrm>
            <a:off x="2730500" y="1357047"/>
            <a:ext cx="2248083" cy="781624"/>
          </a:xfrm>
          <a:prstGeom prst="rect">
            <a:avLst/>
          </a:prstGeom>
        </p:spPr>
        <p:txBody>
          <a:bodyPr vert="horz" wrap="square" lIns="0" tIns="12065" rIns="0" bIns="0" rtlCol="0">
            <a:spAutoFit/>
          </a:bodyPr>
          <a:lstStyle/>
          <a:p>
            <a:r>
              <a:rPr lang="it-IT" sz="1000" b="1" dirty="0" err="1">
                <a:effectLst/>
                <a:latin typeface="Trebuchet MS" panose="020B0703020202090204" pitchFamily="34" charset="0"/>
              </a:rPr>
              <a:t>Inception</a:t>
            </a:r>
            <a:r>
              <a:rPr lang="it-IT" sz="1000" b="1" dirty="0">
                <a:effectLst/>
                <a:latin typeface="Trebuchet MS" panose="020B0703020202090204" pitchFamily="34" charset="0"/>
              </a:rPr>
              <a:t> V3 </a:t>
            </a:r>
            <a:r>
              <a:rPr lang="it-IT" sz="1000" dirty="0">
                <a:effectLst/>
                <a:latin typeface="Trebuchet MS" panose="020B0703020202090204" pitchFamily="34" charset="0"/>
              </a:rPr>
              <a:t>(</a:t>
            </a:r>
            <a:r>
              <a:rPr lang="it-IT" sz="1000" dirty="0" err="1">
                <a:effectLst/>
                <a:latin typeface="Trebuchet MS" panose="020B0703020202090204" pitchFamily="34" charset="0"/>
              </a:rPr>
              <a:t>ImageNet</a:t>
            </a:r>
            <a:r>
              <a:rPr lang="it-IT" sz="1000" dirty="0">
                <a:effectLst/>
                <a:latin typeface="Trebuchet MS" panose="020B0703020202090204" pitchFamily="34" charset="0"/>
              </a:rPr>
              <a:t>) to </a:t>
            </a:r>
            <a:r>
              <a:rPr lang="it-IT" sz="1000" dirty="0" err="1">
                <a:effectLst/>
                <a:latin typeface="Trebuchet MS" panose="020B0703020202090204" pitchFamily="34" charset="0"/>
              </a:rPr>
              <a:t>extract</a:t>
            </a:r>
            <a:r>
              <a:rPr lang="it-IT" sz="1000" dirty="0">
                <a:effectLst/>
                <a:latin typeface="Trebuchet MS" panose="020B0703020202090204" pitchFamily="34" charset="0"/>
              </a:rPr>
              <a:t> features. </a:t>
            </a:r>
          </a:p>
          <a:p>
            <a:r>
              <a:rPr lang="it-IT" sz="1000" dirty="0" err="1">
                <a:latin typeface="Trebuchet MS" panose="020B0703020202090204" pitchFamily="34" charset="0"/>
              </a:rPr>
              <a:t>M</a:t>
            </a:r>
            <a:r>
              <a:rPr lang="it-IT" sz="1000" b="0" i="0" u="none" strike="noStrike" dirty="0" err="1">
                <a:effectLst/>
                <a:latin typeface="Trebuchet MS" panose="020B0703020202090204" pitchFamily="34" charset="0"/>
              </a:rPr>
              <a:t>ean</a:t>
            </a:r>
            <a:r>
              <a:rPr lang="it-IT" sz="1000" b="0" i="0" u="none" strike="noStrike" dirty="0">
                <a:effectLst/>
                <a:latin typeface="Trebuchet MS" panose="020B0703020202090204" pitchFamily="34" charset="0"/>
              </a:rPr>
              <a:t> and </a:t>
            </a:r>
            <a:r>
              <a:rPr lang="it-IT" sz="1000" b="0" i="0" u="none" strike="noStrike" dirty="0" err="1">
                <a:effectLst/>
                <a:latin typeface="Trebuchet MS" panose="020B0703020202090204" pitchFamily="34" charset="0"/>
              </a:rPr>
              <a:t>covariance</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matrix</a:t>
            </a:r>
            <a:r>
              <a:rPr lang="it-IT" sz="1000" b="0" i="0" u="none" strike="noStrike" dirty="0">
                <a:effectLst/>
                <a:latin typeface="Trebuchet MS" panose="020B0703020202090204" pitchFamily="34" charset="0"/>
              </a:rPr>
              <a:t> of the features in </a:t>
            </a:r>
            <a:r>
              <a:rPr lang="it-IT" sz="1000" b="0" i="0" u="none" strike="noStrike" dirty="0" err="1">
                <a:effectLst/>
                <a:latin typeface="Trebuchet MS" panose="020B0703020202090204" pitchFamily="34" charset="0"/>
              </a:rPr>
              <a:t>each</a:t>
            </a:r>
            <a:r>
              <a:rPr lang="it-IT" sz="1000" b="0" i="0" u="none" strike="noStrike" dirty="0">
                <a:effectLst/>
                <a:latin typeface="Trebuchet MS" panose="020B0703020202090204" pitchFamily="34" charset="0"/>
              </a:rPr>
              <a:t> image</a:t>
            </a:r>
            <a:r>
              <a:rPr lang="it-IT" sz="1000" dirty="0">
                <a:latin typeface="Trebuchet MS" panose="020B0703020202090204" pitchFamily="34" charset="0"/>
              </a:rPr>
              <a:t>.</a:t>
            </a:r>
            <a:endParaRPr lang="it-IT" sz="1000" dirty="0">
              <a:effectLst/>
              <a:latin typeface="Trebuchet MS" panose="020B0703020202090204" pitchFamily="34" charset="0"/>
            </a:endParaRPr>
          </a:p>
          <a:p>
            <a:endParaRPr lang="it-IT" sz="1000" dirty="0">
              <a:effectLst/>
              <a:latin typeface="Trebuchet MS" panose="020B0703020202090204" pitchFamily="34" charset="0"/>
            </a:endParaRPr>
          </a:p>
        </p:txBody>
      </p:sp>
      <p:sp>
        <p:nvSpPr>
          <p:cNvPr id="19" name="object 6">
            <a:extLst>
              <a:ext uri="{FF2B5EF4-FFF2-40B4-BE49-F238E27FC236}">
                <a16:creationId xmlns:a16="http://schemas.microsoft.com/office/drawing/2014/main" id="{99458933-D637-ACA3-CD7B-6CE8D21101C3}"/>
              </a:ext>
            </a:extLst>
          </p:cNvPr>
          <p:cNvSpPr txBox="1"/>
          <p:nvPr/>
        </p:nvSpPr>
        <p:spPr>
          <a:xfrm>
            <a:off x="158797" y="1549548"/>
            <a:ext cx="2134947" cy="935513"/>
          </a:xfrm>
          <a:prstGeom prst="rect">
            <a:avLst/>
          </a:prstGeom>
        </p:spPr>
        <p:txBody>
          <a:bodyPr vert="horz" wrap="square" lIns="0" tIns="12065" rIns="0" bIns="0" rtlCol="0">
            <a:spAutoFit/>
          </a:bodyPr>
          <a:lstStyle/>
          <a:p>
            <a:pPr marL="171450" indent="-171450">
              <a:buFont typeface="Arial" panose="020B0604020202020204" pitchFamily="34" charset="0"/>
              <a:buChar char="•"/>
            </a:pPr>
            <a:r>
              <a:rPr lang="it-IT" sz="1000" dirty="0" err="1">
                <a:latin typeface="Trebuchet MS" panose="020B0703020202090204" pitchFamily="34" charset="0"/>
              </a:rPr>
              <a:t>Pre</a:t>
            </a:r>
            <a:r>
              <a:rPr lang="it-IT" sz="1000" dirty="0">
                <a:latin typeface="Trebuchet MS" panose="020B0703020202090204" pitchFamily="34" charset="0"/>
              </a:rPr>
              <a:t> </a:t>
            </a:r>
            <a:r>
              <a:rPr lang="it-IT" sz="1000" dirty="0" err="1">
                <a:latin typeface="Trebuchet MS" panose="020B0703020202090204" pitchFamily="34" charset="0"/>
              </a:rPr>
              <a:t>procces</a:t>
            </a:r>
            <a:r>
              <a:rPr lang="it-IT" sz="1000" dirty="0">
                <a:latin typeface="Trebuchet MS" panose="020B0703020202090204" pitchFamily="34" charset="0"/>
              </a:rPr>
              <a:t> the image</a:t>
            </a:r>
          </a:p>
          <a:p>
            <a:pPr marL="171450" indent="-171450">
              <a:buFont typeface="Arial" panose="020B0604020202020204" pitchFamily="34" charset="0"/>
              <a:buChar char="•"/>
            </a:pPr>
            <a:r>
              <a:rPr lang="it-IT" sz="1000" i="0" u="none" strike="noStrike" dirty="0" err="1">
                <a:effectLst/>
                <a:latin typeface="Trebuchet MS" panose="020B0703020202090204" pitchFamily="34" charset="0"/>
              </a:rPr>
              <a:t>Extract</a:t>
            </a:r>
            <a:r>
              <a:rPr lang="it-IT" sz="1000" i="0" u="none" strike="noStrike" dirty="0">
                <a:effectLst/>
                <a:latin typeface="Trebuchet MS" panose="020B0703020202090204" pitchFamily="34" charset="0"/>
              </a:rPr>
              <a:t> feature </a:t>
            </a:r>
            <a:r>
              <a:rPr lang="it-IT" sz="1000" i="0" u="none" strike="noStrike" dirty="0" err="1">
                <a:effectLst/>
                <a:latin typeface="Trebuchet MS" panose="020B0703020202090204" pitchFamily="34" charset="0"/>
              </a:rPr>
              <a:t>representations</a:t>
            </a:r>
            <a:endParaRPr lang="it-IT" sz="1000" i="0" u="none" strike="noStrike" dirty="0">
              <a:effectLst/>
              <a:latin typeface="Trebuchet MS" panose="020B0703020202090204" pitchFamily="34" charset="0"/>
            </a:endParaRPr>
          </a:p>
          <a:p>
            <a:pPr marL="171450" indent="-171450">
              <a:buFont typeface="Arial" panose="020B0604020202020204" pitchFamily="34" charset="0"/>
              <a:buChar char="•"/>
            </a:pPr>
            <a:r>
              <a:rPr lang="it-IT" sz="1000" i="0" u="none" strike="noStrike" dirty="0" err="1">
                <a:effectLst/>
                <a:latin typeface="Trebuchet MS" panose="020B0703020202090204" pitchFamily="34" charset="0"/>
              </a:rPr>
              <a:t>Calculate</a:t>
            </a:r>
            <a:r>
              <a:rPr lang="it-IT" sz="1000" i="0" u="none" strike="noStrike" dirty="0">
                <a:effectLst/>
                <a:latin typeface="Trebuchet MS" panose="020B0703020202090204" pitchFamily="34" charset="0"/>
              </a:rPr>
              <a:t> </a:t>
            </a:r>
            <a:r>
              <a:rPr lang="it-IT" sz="1000" i="0" u="none" strike="noStrike" dirty="0" err="1">
                <a:effectLst/>
                <a:latin typeface="Trebuchet MS" panose="020B0703020202090204" pitchFamily="34" charset="0"/>
              </a:rPr>
              <a:t>statistics</a:t>
            </a:r>
            <a:endParaRPr lang="it-IT" sz="1000" dirty="0">
              <a:latin typeface="Trebuchet MS" panose="020B0703020202090204" pitchFamily="34" charset="0"/>
            </a:endParaRPr>
          </a:p>
          <a:p>
            <a:pPr marL="171450" indent="-171450">
              <a:buFont typeface="Arial" panose="020B0604020202020204" pitchFamily="34" charset="0"/>
              <a:buChar char="•"/>
            </a:pPr>
            <a:r>
              <a:rPr lang="it-IT" sz="1000" i="0" u="none" strike="noStrike" dirty="0">
                <a:effectLst/>
                <a:latin typeface="Trebuchet MS" panose="020B0703020202090204" pitchFamily="34" charset="0"/>
              </a:rPr>
              <a:t>Compute the </a:t>
            </a:r>
            <a:r>
              <a:rPr lang="it-IT" sz="1000" i="0" u="none" strike="noStrike" dirty="0" err="1">
                <a:effectLst/>
                <a:latin typeface="Trebuchet MS" panose="020B0703020202090204" pitchFamily="34" charset="0"/>
              </a:rPr>
              <a:t>Fréchet</a:t>
            </a:r>
            <a:r>
              <a:rPr lang="it-IT" sz="1000" i="0" u="none" strike="noStrike" dirty="0">
                <a:effectLst/>
                <a:latin typeface="Trebuchet MS" panose="020B0703020202090204" pitchFamily="34" charset="0"/>
              </a:rPr>
              <a:t> </a:t>
            </a:r>
            <a:r>
              <a:rPr lang="it-IT" sz="1000" i="0" u="none" strike="noStrike" dirty="0" err="1">
                <a:effectLst/>
                <a:latin typeface="Trebuchet MS" panose="020B0703020202090204" pitchFamily="34" charset="0"/>
              </a:rPr>
              <a:t>distance</a:t>
            </a:r>
            <a:endParaRPr lang="it-IT" sz="1000" i="0" u="none" strike="noStrike" dirty="0">
              <a:effectLst/>
              <a:latin typeface="Trebuchet MS" panose="020B0703020202090204" pitchFamily="34" charset="0"/>
            </a:endParaRPr>
          </a:p>
          <a:p>
            <a:pPr marL="171450" indent="-171450">
              <a:buFont typeface="Arial" panose="020B0604020202020204" pitchFamily="34" charset="0"/>
              <a:buChar char="•"/>
            </a:pPr>
            <a:r>
              <a:rPr lang="it-IT" sz="1000" i="0" u="none" strike="noStrike" dirty="0" err="1">
                <a:effectLst/>
                <a:latin typeface="Trebuchet MS" panose="020B0703020202090204" pitchFamily="34" charset="0"/>
              </a:rPr>
              <a:t>Obtain</a:t>
            </a:r>
            <a:r>
              <a:rPr lang="it-IT" sz="1000" i="0" u="none" strike="noStrike" dirty="0">
                <a:effectLst/>
                <a:latin typeface="Trebuchet MS" panose="020B0703020202090204" pitchFamily="34" charset="0"/>
              </a:rPr>
              <a:t> the FID</a:t>
            </a:r>
            <a:endParaRPr lang="it-IT" sz="1000" dirty="0">
              <a:effectLst/>
              <a:latin typeface="Trebuchet MS" panose="020B0703020202090204" pitchFamily="34" charset="0"/>
            </a:endParaRPr>
          </a:p>
          <a:p>
            <a:endParaRPr lang="it-IT" sz="1000" dirty="0">
              <a:solidFill>
                <a:srgbClr val="000000"/>
              </a:solidFill>
              <a:effectLst/>
              <a:latin typeface="Trebuchet MS" panose="020B0703020202090204" pitchFamily="34" charset="0"/>
            </a:endParaRPr>
          </a:p>
        </p:txBody>
      </p:sp>
      <p:sp>
        <p:nvSpPr>
          <p:cNvPr id="21" name="object 7">
            <a:extLst>
              <a:ext uri="{FF2B5EF4-FFF2-40B4-BE49-F238E27FC236}">
                <a16:creationId xmlns:a16="http://schemas.microsoft.com/office/drawing/2014/main" id="{4C9D0F9A-1BB7-C2F8-4B67-F5C773AA74B3}"/>
              </a:ext>
            </a:extLst>
          </p:cNvPr>
          <p:cNvSpPr/>
          <p:nvPr/>
        </p:nvSpPr>
        <p:spPr>
          <a:xfrm>
            <a:off x="2566522" y="2056968"/>
            <a:ext cx="2886004" cy="291799"/>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2" name="object 9">
            <a:extLst>
              <a:ext uri="{FF2B5EF4-FFF2-40B4-BE49-F238E27FC236}">
                <a16:creationId xmlns:a16="http://schemas.microsoft.com/office/drawing/2014/main" id="{2BA17D4A-2EFC-6193-1E3A-4EFAA732BC45}"/>
              </a:ext>
            </a:extLst>
          </p:cNvPr>
          <p:cNvGrpSpPr/>
          <p:nvPr/>
        </p:nvGrpSpPr>
        <p:grpSpPr>
          <a:xfrm>
            <a:off x="2566521" y="2173590"/>
            <a:ext cx="2886045" cy="539750"/>
            <a:chOff x="237197" y="1199184"/>
            <a:chExt cx="5285740" cy="226536"/>
          </a:xfrm>
        </p:grpSpPr>
        <p:pic>
          <p:nvPicPr>
            <p:cNvPr id="23" name="object 10">
              <a:extLst>
                <a:ext uri="{FF2B5EF4-FFF2-40B4-BE49-F238E27FC236}">
                  <a16:creationId xmlns:a16="http://schemas.microsoft.com/office/drawing/2014/main" id="{F9533082-0079-E8E3-96C5-5DC26CC157EC}"/>
                </a:ext>
              </a:extLst>
            </p:cNvPr>
            <p:cNvPicPr/>
            <p:nvPr/>
          </p:nvPicPr>
          <p:blipFill>
            <a:blip r:embed="rId5" cstate="print"/>
            <a:stretch>
              <a:fillRect/>
            </a:stretch>
          </p:blipFill>
          <p:spPr>
            <a:xfrm>
              <a:off x="237197" y="1199184"/>
              <a:ext cx="5285667" cy="50609"/>
            </a:xfrm>
            <a:prstGeom prst="rect">
              <a:avLst/>
            </a:prstGeom>
          </p:spPr>
        </p:pic>
        <p:sp>
          <p:nvSpPr>
            <p:cNvPr id="24" name="object 12">
              <a:extLst>
                <a:ext uri="{FF2B5EF4-FFF2-40B4-BE49-F238E27FC236}">
                  <a16:creationId xmlns:a16="http://schemas.microsoft.com/office/drawing/2014/main" id="{562D07D6-54D1-2222-E346-F4226A181CAE}"/>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dirty="0"/>
            </a:p>
          </p:txBody>
        </p:sp>
      </p:grpSp>
      <p:sp>
        <p:nvSpPr>
          <p:cNvPr id="25" name="object 8">
            <a:extLst>
              <a:ext uri="{FF2B5EF4-FFF2-40B4-BE49-F238E27FC236}">
                <a16:creationId xmlns:a16="http://schemas.microsoft.com/office/drawing/2014/main" id="{07CDCDC5-D1F6-1744-CCA6-86DD2603DFE2}"/>
              </a:ext>
            </a:extLst>
          </p:cNvPr>
          <p:cNvSpPr txBox="1"/>
          <p:nvPr/>
        </p:nvSpPr>
        <p:spPr>
          <a:xfrm>
            <a:off x="2617324" y="2036930"/>
            <a:ext cx="1460034" cy="173124"/>
          </a:xfrm>
          <a:prstGeom prst="rect">
            <a:avLst/>
          </a:prstGeom>
        </p:spPr>
        <p:txBody>
          <a:bodyPr vert="horz" wrap="square" lIns="0" tIns="19050" rIns="0" bIns="0" rtlCol="0">
            <a:spAutoFit/>
          </a:bodyPr>
          <a:lstStyle/>
          <a:p>
            <a:pPr>
              <a:lnSpc>
                <a:spcPct val="100000"/>
              </a:lnSpc>
              <a:spcBef>
                <a:spcPts val="150"/>
              </a:spcBef>
            </a:pPr>
            <a:r>
              <a:rPr lang="en-US" sz="1000" spc="-45" dirty="0">
                <a:solidFill>
                  <a:srgbClr val="005714"/>
                </a:solidFill>
                <a:latin typeface="Trebuchet MS"/>
                <a:cs typeface="Trebuchet MS"/>
              </a:rPr>
              <a:t>Formula</a:t>
            </a:r>
            <a:endParaRPr sz="1050" dirty="0">
              <a:latin typeface="Trebuchet MS"/>
              <a:cs typeface="Trebuchet MS"/>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0B67A052-ABE6-C445-CD6A-2553E4E00AA2}"/>
                  </a:ext>
                </a:extLst>
              </p:cNvPr>
              <p:cNvSpPr txBox="1"/>
              <p:nvPr/>
            </p:nvSpPr>
            <p:spPr>
              <a:xfrm>
                <a:off x="2499497" y="2210054"/>
                <a:ext cx="2886046" cy="4367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𝐹𝐼𝐷</m:t>
                      </m:r>
                      <m:sSup>
                        <m:sSupPr>
                          <m:ctrlPr>
                            <a:rPr lang="en-US" sz="1100" b="0" i="1" smtClean="0">
                              <a:latin typeface="Cambria Math" panose="02040503050406030204" pitchFamily="18" charset="0"/>
                            </a:rPr>
                          </m:ctrlPr>
                        </m:sSupPr>
                        <m:e>
                          <m:r>
                            <a:rPr lang="en-US" sz="1100" i="1">
                              <a:latin typeface="Cambria Math" panose="02040503050406030204" pitchFamily="18" charset="0"/>
                            </a:rPr>
                            <m:t>=|</m:t>
                          </m:r>
                          <m:d>
                            <m:dPr>
                              <m:begChr m:val="|"/>
                              <m:endChr m:val="|"/>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𝜇</m:t>
                                  </m:r>
                                </m:e>
                                <m:sub>
                                  <m:r>
                                    <a:rPr lang="en-US" sz="1100" b="0" i="1" smtClean="0">
                                      <a:latin typeface="Cambria Math" panose="02040503050406030204" pitchFamily="18" charset="0"/>
                                    </a:rPr>
                                    <m:t>𝑥</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𝜇</m:t>
                                  </m:r>
                                </m:e>
                                <m:sub>
                                  <m:r>
                                    <a:rPr lang="en-US" sz="1100" b="0" i="1" smtClean="0">
                                      <a:latin typeface="Cambria Math" panose="02040503050406030204" pitchFamily="18" charset="0"/>
                                    </a:rPr>
                                    <m:t>𝑦</m:t>
                                  </m:r>
                                </m:sub>
                              </m:sSub>
                            </m:e>
                          </m:d>
                          <m:r>
                            <a:rPr lang="en-US" sz="1100" i="1">
                              <a:latin typeface="Cambria Math" panose="02040503050406030204" pitchFamily="18" charset="0"/>
                            </a:rPr>
                            <m:t>|</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m:t>
                      </m:r>
                      <m:r>
                        <a:rPr lang="en-US" sz="1100" b="0" i="1" smtClean="0">
                          <a:latin typeface="Cambria Math" panose="02040503050406030204" pitchFamily="18" charset="0"/>
                        </a:rPr>
                        <m:t>𝑇𝑟</m:t>
                      </m:r>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m:rPr>
                              <m:sty m:val="p"/>
                            </m:rPr>
                            <a:rPr lang="el-GR" sz="1100" b="0" i="1" smtClean="0">
                              <a:latin typeface="Cambria Math" panose="02040503050406030204" pitchFamily="18" charset="0"/>
                              <a:ea typeface="Cambria Math" panose="02040503050406030204" pitchFamily="18" charset="0"/>
                            </a:rPr>
                            <m:t>Σ</m:t>
                          </m:r>
                        </m:e>
                        <m:sub>
                          <m:r>
                            <a:rPr lang="en-US" sz="1100" b="0" i="1" smtClean="0">
                              <a:latin typeface="Cambria Math" panose="02040503050406030204" pitchFamily="18" charset="0"/>
                            </a:rPr>
                            <m:t>𝑥</m:t>
                          </m:r>
                        </m:sub>
                      </m:sSub>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m:rPr>
                              <m:sty m:val="p"/>
                            </m:rPr>
                            <a:rPr lang="el-GR" sz="1100" b="0" i="1" smtClean="0">
                              <a:latin typeface="Cambria Math" panose="02040503050406030204" pitchFamily="18" charset="0"/>
                              <a:ea typeface="Cambria Math" panose="02040503050406030204" pitchFamily="18" charset="0"/>
                            </a:rPr>
                            <m:t>Σ</m:t>
                          </m:r>
                        </m:e>
                        <m:sub>
                          <m:r>
                            <a:rPr lang="en-US" sz="1100" b="0" i="1" smtClean="0">
                              <a:latin typeface="Cambria Math" panose="02040503050406030204" pitchFamily="18" charset="0"/>
                            </a:rPr>
                            <m:t>𝑦</m:t>
                          </m:r>
                        </m:sub>
                      </m:sSub>
                      <m:r>
                        <a:rPr lang="en-US" sz="1100" b="0" i="1" smtClean="0">
                          <a:latin typeface="Cambria Math" panose="02040503050406030204" pitchFamily="18" charset="0"/>
                        </a:rPr>
                        <m:t>−2</m:t>
                      </m:r>
                      <m:rad>
                        <m:radPr>
                          <m:degHide m:val="on"/>
                          <m:ctrlPr>
                            <a:rPr lang="en-US" sz="1100" b="0" i="1" smtClean="0">
                              <a:latin typeface="Cambria Math" panose="02040503050406030204" pitchFamily="18" charset="0"/>
                            </a:rPr>
                          </m:ctrlPr>
                        </m:radPr>
                        <m:deg/>
                        <m:e>
                          <m:sSub>
                            <m:sSubPr>
                              <m:ctrlPr>
                                <a:rPr lang="en-US" sz="1100" b="0" i="1" smtClean="0">
                                  <a:latin typeface="Cambria Math" panose="02040503050406030204" pitchFamily="18" charset="0"/>
                                </a:rPr>
                              </m:ctrlPr>
                            </m:sSubPr>
                            <m:e>
                              <m:r>
                                <m:rPr>
                                  <m:sty m:val="p"/>
                                </m:rPr>
                                <a:rPr lang="el-GR" sz="1100" b="0" i="1" smtClean="0">
                                  <a:latin typeface="Cambria Math" panose="02040503050406030204" pitchFamily="18" charset="0"/>
                                  <a:ea typeface="Cambria Math" panose="02040503050406030204" pitchFamily="18" charset="0"/>
                                </a:rPr>
                                <m:t>Σ</m:t>
                              </m:r>
                            </m:e>
                            <m:sub>
                              <m:r>
                                <a:rPr lang="en-US" sz="1100" b="0" i="1" smtClean="0">
                                  <a:latin typeface="Cambria Math" panose="02040503050406030204" pitchFamily="18" charset="0"/>
                                </a:rPr>
                                <m:t>𝑥</m:t>
                              </m:r>
                            </m:sub>
                          </m:sSub>
                          <m:sSub>
                            <m:sSubPr>
                              <m:ctrlPr>
                                <a:rPr lang="en-US" sz="1100" b="0" i="1" smtClean="0">
                                  <a:latin typeface="Cambria Math" panose="02040503050406030204" pitchFamily="18" charset="0"/>
                                </a:rPr>
                              </m:ctrlPr>
                            </m:sSubPr>
                            <m:e>
                              <m:r>
                                <m:rPr>
                                  <m:sty m:val="p"/>
                                </m:rPr>
                                <a:rPr lang="el-GR" sz="1100" b="0" i="1" smtClean="0">
                                  <a:latin typeface="Cambria Math" panose="02040503050406030204" pitchFamily="18" charset="0"/>
                                  <a:ea typeface="Cambria Math" panose="02040503050406030204" pitchFamily="18" charset="0"/>
                                </a:rPr>
                                <m:t>Σ</m:t>
                              </m:r>
                            </m:e>
                            <m:sub>
                              <m:r>
                                <a:rPr lang="en-US" sz="1100" b="0" i="1" smtClean="0">
                                  <a:latin typeface="Cambria Math" panose="02040503050406030204" pitchFamily="18" charset="0"/>
                                </a:rPr>
                                <m:t>𝑦</m:t>
                              </m:r>
                            </m:sub>
                          </m:sSub>
                        </m:e>
                      </m:rad>
                      <m:r>
                        <a:rPr lang="en-US" sz="1100" b="0" i="1" smtClean="0">
                          <a:latin typeface="Cambria Math" panose="02040503050406030204" pitchFamily="18" charset="0"/>
                        </a:rPr>
                        <m:t>)</m:t>
                      </m:r>
                    </m:oMath>
                  </m:oMathPara>
                </a14:m>
                <a:endParaRPr lang="en-US" sz="1100" dirty="0"/>
              </a:p>
            </p:txBody>
          </p:sp>
        </mc:Choice>
        <mc:Fallback xmlns="">
          <p:sp>
            <p:nvSpPr>
              <p:cNvPr id="20" name="CasellaDiTesto 19">
                <a:extLst>
                  <a:ext uri="{FF2B5EF4-FFF2-40B4-BE49-F238E27FC236}">
                    <a16:creationId xmlns:a16="http://schemas.microsoft.com/office/drawing/2014/main" id="{0B67A052-ABE6-C445-CD6A-2553E4E00AA2}"/>
                  </a:ext>
                </a:extLst>
              </p:cNvPr>
              <p:cNvSpPr txBox="1">
                <a:spLocks noRot="1" noChangeAspect="1" noMove="1" noResize="1" noEditPoints="1" noAdjustHandles="1" noChangeArrowheads="1" noChangeShapeType="1" noTextEdit="1"/>
              </p:cNvSpPr>
              <p:nvPr/>
            </p:nvSpPr>
            <p:spPr>
              <a:xfrm>
                <a:off x="2499497" y="2210054"/>
                <a:ext cx="2886046" cy="4367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2601805"/>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22ED2-112C-6F94-951E-DAB827CA1D6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2F2432E-E455-1E80-D8F8-93D124857186}"/>
              </a:ext>
            </a:extLst>
          </p:cNvPr>
          <p:cNvSpPr txBox="1"/>
          <p:nvPr/>
        </p:nvSpPr>
        <p:spPr>
          <a:xfrm>
            <a:off x="95300" y="70025"/>
            <a:ext cx="4464000" cy="232756"/>
          </a:xfrm>
          <a:prstGeom prst="rect">
            <a:avLst/>
          </a:prstGeom>
        </p:spPr>
        <p:txBody>
          <a:bodyPr vert="horz" wrap="square" lIns="0" tIns="17145" rIns="0" bIns="0" rtlCol="0">
            <a:spAutoFit/>
          </a:bodyPr>
          <a:lstStyle/>
          <a:p>
            <a:pPr marL="12700">
              <a:spcBef>
                <a:spcPts val="135"/>
              </a:spcBef>
            </a:pPr>
            <a:r>
              <a:rPr lang="it-IT" sz="1400" b="1" spc="-5" dirty="0" err="1">
                <a:solidFill>
                  <a:srgbClr val="005714"/>
                </a:solidFill>
                <a:latin typeface="Arial"/>
                <a:cs typeface="Arial"/>
              </a:rPr>
              <a:t>Outline</a:t>
            </a:r>
            <a:r>
              <a:rPr lang="it-IT" sz="1400" b="1" spc="-5" dirty="0">
                <a:solidFill>
                  <a:srgbClr val="005714"/>
                </a:solidFill>
                <a:latin typeface="Arial"/>
                <a:cs typeface="Arial"/>
              </a:rPr>
              <a:t>: Mono-</a:t>
            </a:r>
            <a:r>
              <a:rPr lang="it-IT" sz="1400" b="1" spc="-5" dirty="0" err="1">
                <a:solidFill>
                  <a:srgbClr val="005714"/>
                </a:solidFill>
                <a:latin typeface="Arial"/>
                <a:cs typeface="Arial"/>
              </a:rPr>
              <a:t>Dimensional</a:t>
            </a:r>
            <a:r>
              <a:rPr lang="it-IT" sz="1400" b="1" spc="-5" dirty="0">
                <a:solidFill>
                  <a:srgbClr val="005714"/>
                </a:solidFill>
                <a:latin typeface="Arial"/>
                <a:cs typeface="Arial"/>
              </a:rPr>
              <a:t> </a:t>
            </a:r>
            <a:r>
              <a:rPr lang="it-IT" sz="1400" b="1" spc="-5" dirty="0" err="1">
                <a:solidFill>
                  <a:srgbClr val="005714"/>
                </a:solidFill>
                <a:latin typeface="Arial"/>
                <a:cs typeface="Arial"/>
              </a:rPr>
              <a:t>Signal</a:t>
            </a:r>
            <a:r>
              <a:rPr lang="it-IT" sz="1400" b="1" spc="-5" dirty="0">
                <a:solidFill>
                  <a:srgbClr val="005714"/>
                </a:solidFill>
                <a:latin typeface="Arial"/>
                <a:cs typeface="Arial"/>
              </a:rPr>
              <a:t> </a:t>
            </a:r>
            <a:r>
              <a:rPr lang="it-IT" sz="1400" b="1" spc="-5" dirty="0" err="1">
                <a:solidFill>
                  <a:srgbClr val="005714"/>
                </a:solidFill>
                <a:latin typeface="Arial"/>
                <a:cs typeface="Arial"/>
              </a:rPr>
              <a:t>Classification</a:t>
            </a:r>
            <a:endParaRPr sz="1400" dirty="0">
              <a:latin typeface="Arial"/>
              <a:cs typeface="Arial"/>
            </a:endParaRPr>
          </a:p>
        </p:txBody>
      </p:sp>
      <p:sp>
        <p:nvSpPr>
          <p:cNvPr id="4" name="object 4">
            <a:extLst>
              <a:ext uri="{FF2B5EF4-FFF2-40B4-BE49-F238E27FC236}">
                <a16:creationId xmlns:a16="http://schemas.microsoft.com/office/drawing/2014/main" id="{256EFF47-D6D3-CBAB-6D9F-3F78F612A8EF}"/>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sp>
        <p:nvSpPr>
          <p:cNvPr id="6" name="object 6">
            <a:extLst>
              <a:ext uri="{FF2B5EF4-FFF2-40B4-BE49-F238E27FC236}">
                <a16:creationId xmlns:a16="http://schemas.microsoft.com/office/drawing/2014/main" id="{E0E2E6EB-DD6D-2FD5-608C-5FBD35E82651}"/>
              </a:ext>
            </a:extLst>
          </p:cNvPr>
          <p:cNvSpPr txBox="1"/>
          <p:nvPr/>
        </p:nvSpPr>
        <p:spPr>
          <a:xfrm>
            <a:off x="414476" y="1333403"/>
            <a:ext cx="2697024" cy="917559"/>
          </a:xfrm>
          <a:prstGeom prst="rect">
            <a:avLst/>
          </a:prstGeom>
        </p:spPr>
        <p:txBody>
          <a:bodyPr vert="horz" wrap="square" lIns="0" tIns="12065" rIns="0" bIns="0" rtlCol="0">
            <a:spAutoFit/>
          </a:bodyPr>
          <a:lstStyle/>
          <a:p>
            <a:pPr marL="167005" indent="-154940">
              <a:lnSpc>
                <a:spcPts val="1200"/>
              </a:lnSpc>
              <a:spcBef>
                <a:spcPts val="95"/>
              </a:spcBef>
              <a:buFontTx/>
              <a:buAutoNum type="arabicPeriod"/>
              <a:tabLst>
                <a:tab pos="167640" algn="l"/>
              </a:tabLst>
            </a:pPr>
            <a:r>
              <a:rPr lang="en-US" sz="1000" b="1" spc="-65" dirty="0">
                <a:solidFill>
                  <a:srgbClr val="005714"/>
                </a:solidFill>
                <a:latin typeface="Arial"/>
                <a:cs typeface="Arial"/>
              </a:rPr>
              <a:t>Mono-Dimensional Signal Classification</a:t>
            </a:r>
          </a:p>
          <a:p>
            <a:pPr marL="360045" lvl="1" indent="-236854">
              <a:lnSpc>
                <a:spcPts val="1080"/>
              </a:lnSpc>
              <a:buAutoNum type="arabicPeriod"/>
              <a:tabLst>
                <a:tab pos="360680" algn="l"/>
              </a:tabLst>
            </a:pPr>
            <a:r>
              <a:rPr lang="en-US" sz="900" b="1" spc="-45" dirty="0">
                <a:latin typeface="Arial"/>
                <a:cs typeface="Arial"/>
              </a:rPr>
              <a:t>Data and Preprocessing</a:t>
            </a:r>
            <a:endParaRPr sz="900" dirty="0">
              <a:latin typeface="Arial"/>
              <a:cs typeface="Arial"/>
            </a:endParaRPr>
          </a:p>
          <a:p>
            <a:pPr marL="360045" lvl="1" indent="-236854">
              <a:lnSpc>
                <a:spcPct val="100000"/>
              </a:lnSpc>
              <a:spcBef>
                <a:spcPts val="15"/>
              </a:spcBef>
              <a:buAutoNum type="arabicPeriod"/>
              <a:tabLst>
                <a:tab pos="360680" algn="l"/>
              </a:tabLst>
            </a:pPr>
            <a:r>
              <a:rPr lang="en-US" sz="900" b="1" spc="-30" dirty="0">
                <a:latin typeface="Arial"/>
                <a:cs typeface="Arial"/>
              </a:rPr>
              <a:t>Classification </a:t>
            </a:r>
            <a:endParaRPr sz="900" dirty="0">
              <a:latin typeface="Arial"/>
              <a:cs typeface="Arial"/>
            </a:endParaRPr>
          </a:p>
          <a:p>
            <a:pPr marL="360045" lvl="1" indent="-236854">
              <a:lnSpc>
                <a:spcPct val="100000"/>
              </a:lnSpc>
              <a:spcBef>
                <a:spcPts val="15"/>
              </a:spcBef>
              <a:buAutoNum type="arabicPeriod"/>
              <a:tabLst>
                <a:tab pos="360680" algn="l"/>
              </a:tabLst>
            </a:pPr>
            <a:r>
              <a:rPr lang="en-US" sz="900" b="1" spc="-35" dirty="0">
                <a:latin typeface="Arial"/>
                <a:cs typeface="Arial"/>
              </a:rPr>
              <a:t>Results</a:t>
            </a:r>
          </a:p>
          <a:p>
            <a:pPr marL="167005" indent="-154940">
              <a:lnSpc>
                <a:spcPts val="1200"/>
              </a:lnSpc>
              <a:spcBef>
                <a:spcPts val="95"/>
              </a:spcBef>
              <a:buAutoNum type="arabicPeriod"/>
              <a:tabLst>
                <a:tab pos="167640" algn="l"/>
              </a:tabLst>
            </a:pPr>
            <a:r>
              <a:rPr lang="en-US" sz="1000" b="1" spc="-65" dirty="0">
                <a:solidFill>
                  <a:srgbClr val="B2CDB9"/>
                </a:solidFill>
                <a:latin typeface="Arial"/>
                <a:cs typeface="Arial"/>
              </a:rPr>
              <a:t>Bi-Dimensional Signal Classification</a:t>
            </a:r>
          </a:p>
          <a:p>
            <a:pPr marL="167005" indent="-154940">
              <a:lnSpc>
                <a:spcPts val="1200"/>
              </a:lnSpc>
              <a:spcBef>
                <a:spcPts val="95"/>
              </a:spcBef>
              <a:buAutoNum type="arabicPeriod"/>
              <a:tabLst>
                <a:tab pos="167640" algn="l"/>
              </a:tabLst>
            </a:pPr>
            <a:r>
              <a:rPr lang="en-US" sz="1000" b="1" spc="-65" dirty="0" err="1">
                <a:solidFill>
                  <a:srgbClr val="B2CDB9"/>
                </a:solidFill>
                <a:latin typeface="Arial"/>
                <a:cs typeface="Arial"/>
              </a:rPr>
              <a:t>StarGAN</a:t>
            </a:r>
            <a:endParaRPr lang="en-US" sz="1000" b="1" spc="-65" dirty="0">
              <a:solidFill>
                <a:srgbClr val="B2CDB9"/>
              </a:solidFill>
              <a:latin typeface="Arial"/>
              <a:cs typeface="Arial"/>
            </a:endParaRPr>
          </a:p>
        </p:txBody>
      </p:sp>
      <p:grpSp>
        <p:nvGrpSpPr>
          <p:cNvPr id="7" name="object 7">
            <a:extLst>
              <a:ext uri="{FF2B5EF4-FFF2-40B4-BE49-F238E27FC236}">
                <a16:creationId xmlns:a16="http://schemas.microsoft.com/office/drawing/2014/main" id="{CAF36D3E-6544-0620-D88C-CDD69012557E}"/>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A5929B7F-5276-7077-E3F7-C866EC89B002}"/>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C6A99A9D-1664-3CC4-1220-169E90BB46CC}"/>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C1291312-EEE6-F6C7-40CC-7BDB23A475EC}"/>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E1FD0789-E984-033E-7156-AA00733073E1}"/>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64D8CE3E-36DC-9E7F-5ED1-4E8A73E0707B}"/>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9BD4B3DE-8EBE-C4DE-1427-8B2D214B5A34}"/>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823C0E4B-3EC6-0C99-28FA-C4F1508C8396}"/>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357541AB-76D1-6C20-40EE-80DC8EBAC3E8}"/>
              </a:ext>
            </a:extLst>
          </p:cNvPr>
          <p:cNvSpPr txBox="1"/>
          <p:nvPr/>
        </p:nvSpPr>
        <p:spPr>
          <a:xfrm>
            <a:off x="5492978"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4</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BC9A6BA8-7411-F6D2-078D-6CD229F1C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3" name="object 14">
            <a:extLst>
              <a:ext uri="{FF2B5EF4-FFF2-40B4-BE49-F238E27FC236}">
                <a16:creationId xmlns:a16="http://schemas.microsoft.com/office/drawing/2014/main" id="{B66EA8BF-529B-F145-2B27-A9F2FD20025B}"/>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4092738455"/>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217B4-5D36-2A04-353B-64A01CF88B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EEB919E-E3C2-50E3-E2FD-63A73C751A24}"/>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dirty="0">
                <a:solidFill>
                  <a:srgbClr val="005714"/>
                </a:solidFill>
                <a:latin typeface="Arial"/>
                <a:cs typeface="Arial"/>
              </a:rPr>
              <a:t>1.1 Data and </a:t>
            </a:r>
            <a:r>
              <a:rPr lang="it-IT" sz="1400" b="1" spc="-5" dirty="0" err="1">
                <a:solidFill>
                  <a:srgbClr val="005714"/>
                </a:solidFill>
                <a:latin typeface="Arial"/>
                <a:cs typeface="Arial"/>
              </a:rPr>
              <a:t>Preprocessing</a:t>
            </a:r>
            <a:endParaRPr sz="1400" dirty="0">
              <a:latin typeface="Arial"/>
              <a:cs typeface="Arial"/>
            </a:endParaRPr>
          </a:p>
        </p:txBody>
      </p:sp>
      <p:sp>
        <p:nvSpPr>
          <p:cNvPr id="4" name="object 4">
            <a:extLst>
              <a:ext uri="{FF2B5EF4-FFF2-40B4-BE49-F238E27FC236}">
                <a16:creationId xmlns:a16="http://schemas.microsoft.com/office/drawing/2014/main" id="{6BF75E11-6898-CF28-E8C9-3E7EFABE9258}"/>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C8232371-0130-395B-7898-2DB81024C01A}"/>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2270DCC7-3393-7E6D-477D-4E5B73B2FC2B}"/>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0C3D955C-6330-350A-4AB6-65C6FBA51E3A}"/>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C63DF328-E8D2-767B-D982-5653D74C5136}"/>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59CA26ED-7C73-4D6D-F42F-C7973C13AFC8}"/>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3E32A0FC-0E52-CFF1-FE28-C37B7CD05574}"/>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DBB3637A-0A93-A271-22F5-33EC497030AF}"/>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1300EABA-E4CD-3634-FF03-DFA870E2E783}"/>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E208768C-1E49-88E1-D23D-406220896F70}"/>
              </a:ext>
            </a:extLst>
          </p:cNvPr>
          <p:cNvSpPr txBox="1"/>
          <p:nvPr/>
        </p:nvSpPr>
        <p:spPr>
          <a:xfrm>
            <a:off x="5496673" y="3105972"/>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5</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7099B491-E1FB-21AF-E6A0-2FE9BFF9F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A1005210-175F-FE87-706E-5278D325E7DC}"/>
              </a:ext>
            </a:extLst>
          </p:cNvPr>
          <p:cNvSpPr txBox="1"/>
          <p:nvPr/>
        </p:nvSpPr>
        <p:spPr>
          <a:xfrm>
            <a:off x="140498" y="784225"/>
            <a:ext cx="5352480" cy="627736"/>
          </a:xfrm>
          <a:prstGeom prst="rect">
            <a:avLst/>
          </a:prstGeom>
        </p:spPr>
        <p:txBody>
          <a:bodyPr vert="horz" wrap="square" lIns="0" tIns="12065" rIns="0" bIns="0" rtlCol="0">
            <a:spAutoFit/>
          </a:bodyPr>
          <a:lstStyle/>
          <a:p>
            <a:pPr marL="12700">
              <a:lnSpc>
                <a:spcPct val="100000"/>
              </a:lnSpc>
              <a:spcBef>
                <a:spcPts val="95"/>
              </a:spcBef>
            </a:pPr>
            <a:r>
              <a:rPr lang="it-IT" sz="1000" b="0" i="0" u="none" strike="noStrike" dirty="0">
                <a:effectLst/>
                <a:latin typeface="Trebuchet MS" panose="020B0703020202090204" pitchFamily="34" charset="0"/>
              </a:rPr>
              <a:t>Data from 4 </a:t>
            </a:r>
            <a:r>
              <a:rPr lang="it-IT" sz="1000" b="0" i="0" u="none" strike="noStrike" dirty="0" err="1">
                <a:effectLst/>
                <a:latin typeface="Trebuchet MS" panose="020B0703020202090204" pitchFamily="34" charset="0"/>
              </a:rPr>
              <a:t>different</a:t>
            </a:r>
            <a:r>
              <a:rPr lang="it-IT" sz="1000" b="0" i="0" u="none" strike="noStrike" dirty="0">
                <a:effectLst/>
                <a:latin typeface="Trebuchet MS" panose="020B0703020202090204" pitchFamily="34" charset="0"/>
              </a:rPr>
              <a:t> datasets </a:t>
            </a:r>
            <a:r>
              <a:rPr lang="it-IT" sz="1000" b="0" i="0" u="none" strike="noStrike" dirty="0">
                <a:solidFill>
                  <a:schemeClr val="bg1">
                    <a:lumMod val="65000"/>
                  </a:schemeClr>
                </a:solidFill>
                <a:effectLst/>
                <a:latin typeface="Trebuchet MS" panose="020B0703020202090204" pitchFamily="34" charset="0"/>
              </a:rPr>
              <a:t>[1]</a:t>
            </a:r>
            <a:r>
              <a:rPr lang="it-IT" sz="1000" b="0" i="0" u="none" strike="noStrike" dirty="0">
                <a:effectLst/>
                <a:latin typeface="Trebuchet MS" panose="020B0703020202090204" pitchFamily="34" charset="0"/>
              </a:rPr>
              <a:t> can make the </a:t>
            </a:r>
            <a:r>
              <a:rPr lang="it-IT" sz="1000" b="0" i="0" u="none" strike="noStrike" dirty="0" err="1">
                <a:effectLst/>
                <a:latin typeface="Trebuchet MS" panose="020B0703020202090204" pitchFamily="34" charset="0"/>
              </a:rPr>
              <a:t>results</a:t>
            </a:r>
            <a:r>
              <a:rPr lang="it-IT" sz="1000" b="0" i="0" u="none" strike="noStrike" dirty="0">
                <a:effectLst/>
                <a:latin typeface="Trebuchet MS" panose="020B0703020202090204" pitchFamily="34" charset="0"/>
              </a:rPr>
              <a:t> more </a:t>
            </a:r>
            <a:r>
              <a:rPr lang="it-IT" sz="1000" b="0" i="0" u="none" strike="noStrike" dirty="0" err="1">
                <a:effectLst/>
                <a:latin typeface="Trebuchet MS" panose="020B0703020202090204" pitchFamily="34" charset="0"/>
              </a:rPr>
              <a:t>generalizable</a:t>
            </a:r>
            <a:r>
              <a:rPr lang="it-IT" sz="1000" b="0" i="0" u="none" strike="noStrike" dirty="0">
                <a:effectLst/>
                <a:latin typeface="Trebuchet MS" panose="020B0703020202090204" pitchFamily="34" charset="0"/>
              </a:rPr>
              <a:t>.</a:t>
            </a:r>
          </a:p>
          <a:p>
            <a:pPr algn="l"/>
            <a:r>
              <a:rPr lang="it-IT" sz="1000" b="0" i="0" u="none" strike="noStrike" dirty="0" err="1">
                <a:effectLst/>
                <a:latin typeface="Trebuchet MS" panose="020B0703020202090204" pitchFamily="34" charset="0"/>
              </a:rPr>
              <a:t>Many</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emotion</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classification</a:t>
            </a:r>
            <a:r>
              <a:rPr lang="it-IT" sz="1000" b="0" i="0" u="none" strike="noStrike" dirty="0">
                <a:effectLst/>
                <a:latin typeface="Trebuchet MS" panose="020B0703020202090204" pitchFamily="34" charset="0"/>
              </a:rPr>
              <a:t> datasets are limited to speech made by the </a:t>
            </a:r>
            <a:r>
              <a:rPr lang="it-IT" sz="1000" b="0" i="0" u="none" strike="noStrike" dirty="0" err="1">
                <a:effectLst/>
                <a:latin typeface="Trebuchet MS" panose="020B0703020202090204" pitchFamily="34" charset="0"/>
              </a:rPr>
              <a:t>same</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actors</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pronouncing</a:t>
            </a:r>
            <a:r>
              <a:rPr lang="it-IT" sz="1000" b="0" i="0" u="none" strike="noStrike" dirty="0">
                <a:effectLst/>
                <a:latin typeface="Trebuchet MS" panose="020B0703020202090204" pitchFamily="34" charset="0"/>
              </a:rPr>
              <a:t> the </a:t>
            </a:r>
            <a:r>
              <a:rPr lang="it-IT" sz="1000" b="0" i="0" u="none" strike="noStrike" dirty="0" err="1">
                <a:effectLst/>
                <a:latin typeface="Trebuchet MS" panose="020B0703020202090204" pitchFamily="34" charset="0"/>
              </a:rPr>
              <a:t>same</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phrases</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Unifying</a:t>
            </a:r>
            <a:r>
              <a:rPr lang="it-IT" sz="1000" b="0" i="0" u="none" strike="noStrike" dirty="0">
                <a:effectLst/>
                <a:latin typeface="Trebuchet MS" panose="020B0703020202090204" pitchFamily="34" charset="0"/>
              </a:rPr>
              <a:t> </a:t>
            </a:r>
            <a:r>
              <a:rPr lang="it-IT" sz="1000" b="0" i="0" u="none" strike="noStrike" dirty="0" err="1">
                <a:effectLst/>
                <a:latin typeface="Trebuchet MS" panose="020B0703020202090204" pitchFamily="34" charset="0"/>
              </a:rPr>
              <a:t>different</a:t>
            </a:r>
            <a:r>
              <a:rPr lang="it-IT" sz="1000" b="0" i="0" u="none" strike="noStrike" dirty="0">
                <a:effectLst/>
                <a:latin typeface="Trebuchet MS" panose="020B0703020202090204" pitchFamily="34" charset="0"/>
              </a:rPr>
              <a:t> datasets can make the model more </a:t>
            </a:r>
            <a:r>
              <a:rPr lang="it-IT" sz="1000" b="0" i="0" u="none" strike="noStrike" dirty="0" err="1">
                <a:effectLst/>
                <a:latin typeface="Trebuchet MS" panose="020B0703020202090204" pitchFamily="34" charset="0"/>
              </a:rPr>
              <a:t>generalizable</a:t>
            </a:r>
            <a:r>
              <a:rPr lang="it-IT" sz="1000" b="0" i="0" u="none" strike="noStrike" dirty="0">
                <a:effectLst/>
                <a:latin typeface="Trebuchet MS" panose="020B0703020202090204" pitchFamily="34" charset="0"/>
              </a:rPr>
              <a:t>.</a:t>
            </a:r>
            <a:endParaRPr lang="it-IT" sz="1000" b="0" i="0" u="none" strike="noStrike" dirty="0">
              <a:solidFill>
                <a:schemeClr val="bg1">
                  <a:lumMod val="65000"/>
                </a:schemeClr>
              </a:solidFill>
              <a:effectLst/>
              <a:latin typeface="Trebuchet MS" panose="020B0703020202090204" pitchFamily="34" charset="0"/>
            </a:endParaRPr>
          </a:p>
        </p:txBody>
      </p:sp>
      <p:sp>
        <p:nvSpPr>
          <p:cNvPr id="19" name="object 7">
            <a:extLst>
              <a:ext uri="{FF2B5EF4-FFF2-40B4-BE49-F238E27FC236}">
                <a16:creationId xmlns:a16="http://schemas.microsoft.com/office/drawing/2014/main" id="{CAB1F713-5FDE-F486-A05E-9D243D0EFE56}"/>
              </a:ext>
            </a:extLst>
          </p:cNvPr>
          <p:cNvSpPr/>
          <p:nvPr/>
        </p:nvSpPr>
        <p:spPr>
          <a:xfrm>
            <a:off x="140498" y="1495413"/>
            <a:ext cx="2056574" cy="298273"/>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grpSp>
        <p:nvGrpSpPr>
          <p:cNvPr id="20" name="object 9">
            <a:extLst>
              <a:ext uri="{FF2B5EF4-FFF2-40B4-BE49-F238E27FC236}">
                <a16:creationId xmlns:a16="http://schemas.microsoft.com/office/drawing/2014/main" id="{1B804B8E-C3D9-2EF3-41C7-7DF5F5C378ED}"/>
              </a:ext>
            </a:extLst>
          </p:cNvPr>
          <p:cNvGrpSpPr/>
          <p:nvPr/>
        </p:nvGrpSpPr>
        <p:grpSpPr>
          <a:xfrm>
            <a:off x="140497" y="1658635"/>
            <a:ext cx="2056603" cy="1246402"/>
            <a:chOff x="237197" y="1199184"/>
            <a:chExt cx="5285740" cy="226536"/>
          </a:xfrm>
        </p:grpSpPr>
        <p:pic>
          <p:nvPicPr>
            <p:cNvPr id="25" name="object 10">
              <a:extLst>
                <a:ext uri="{FF2B5EF4-FFF2-40B4-BE49-F238E27FC236}">
                  <a16:creationId xmlns:a16="http://schemas.microsoft.com/office/drawing/2014/main" id="{70A2ABB0-4B57-1AB3-0878-6DC2AE293EF0}"/>
                </a:ext>
              </a:extLst>
            </p:cNvPr>
            <p:cNvPicPr/>
            <p:nvPr/>
          </p:nvPicPr>
          <p:blipFill>
            <a:blip r:embed="rId3" cstate="print"/>
            <a:stretch>
              <a:fillRect/>
            </a:stretch>
          </p:blipFill>
          <p:spPr>
            <a:xfrm>
              <a:off x="237197" y="1199184"/>
              <a:ext cx="5285667" cy="50609"/>
            </a:xfrm>
            <a:prstGeom prst="rect">
              <a:avLst/>
            </a:prstGeom>
          </p:spPr>
        </p:pic>
        <p:sp>
          <p:nvSpPr>
            <p:cNvPr id="26" name="object 12">
              <a:extLst>
                <a:ext uri="{FF2B5EF4-FFF2-40B4-BE49-F238E27FC236}">
                  <a16:creationId xmlns:a16="http://schemas.microsoft.com/office/drawing/2014/main" id="{F9570190-11D7-1153-7D5D-D01AF206A23F}"/>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7" name="object 6">
            <a:extLst>
              <a:ext uri="{FF2B5EF4-FFF2-40B4-BE49-F238E27FC236}">
                <a16:creationId xmlns:a16="http://schemas.microsoft.com/office/drawing/2014/main" id="{2A8807F7-9C0D-DA40-AEA9-69226ABDE79D}"/>
              </a:ext>
            </a:extLst>
          </p:cNvPr>
          <p:cNvSpPr txBox="1"/>
          <p:nvPr/>
        </p:nvSpPr>
        <p:spPr>
          <a:xfrm>
            <a:off x="183327" y="1696256"/>
            <a:ext cx="2056603" cy="1166345"/>
          </a:xfrm>
          <a:prstGeom prst="rect">
            <a:avLst/>
          </a:prstGeom>
        </p:spPr>
        <p:txBody>
          <a:bodyPr vert="horz" wrap="square" lIns="0" tIns="12065" rIns="0" bIns="0" rtlCol="0">
            <a:spAutoFit/>
          </a:bodyPr>
          <a:lstStyle/>
          <a:p>
            <a:pPr marL="184150" indent="-171450">
              <a:lnSpc>
                <a:spcPct val="100000"/>
              </a:lnSpc>
              <a:spcBef>
                <a:spcPts val="95"/>
              </a:spcBef>
              <a:buFont typeface="Arial" panose="020B0604020202020204" pitchFamily="34" charset="0"/>
              <a:buChar char="•"/>
            </a:pPr>
            <a:r>
              <a:rPr lang="it-IT" sz="1000" b="0" i="0" u="none" strike="noStrike">
                <a:solidFill>
                  <a:srgbClr val="3C4043"/>
                </a:solidFill>
                <a:effectLst/>
                <a:latin typeface="Trebuchet MS" panose="020B0703020202090204" pitchFamily="34" charset="0"/>
              </a:rPr>
              <a:t>Angry - (16.7%)</a:t>
            </a:r>
          </a:p>
          <a:p>
            <a:pPr marL="184150" indent="-171450">
              <a:lnSpc>
                <a:spcPct val="100000"/>
              </a:lnSpc>
              <a:spcBef>
                <a:spcPts val="95"/>
              </a:spcBef>
              <a:buFont typeface="Arial" panose="020B0604020202020204" pitchFamily="34" charset="0"/>
              <a:buChar char="•"/>
            </a:pPr>
            <a:r>
              <a:rPr lang="it-IT" sz="1000" b="0" i="0" u="none" strike="noStrike">
                <a:solidFill>
                  <a:srgbClr val="3C4043"/>
                </a:solidFill>
                <a:effectLst/>
                <a:latin typeface="Trebuchet MS" panose="020B0703020202090204" pitchFamily="34" charset="0"/>
              </a:rPr>
              <a:t>Happy - (16.46%)</a:t>
            </a:r>
          </a:p>
          <a:p>
            <a:pPr marL="184150" indent="-171450">
              <a:lnSpc>
                <a:spcPct val="100000"/>
              </a:lnSpc>
              <a:spcBef>
                <a:spcPts val="95"/>
              </a:spcBef>
              <a:buFont typeface="Arial" panose="020B0604020202020204" pitchFamily="34" charset="0"/>
              <a:buChar char="•"/>
            </a:pPr>
            <a:r>
              <a:rPr lang="it-IT" sz="1000" b="0" i="0" u="none" strike="noStrike" err="1">
                <a:solidFill>
                  <a:srgbClr val="3C4043"/>
                </a:solidFill>
                <a:effectLst/>
                <a:latin typeface="Trebuchet MS" panose="020B0703020202090204" pitchFamily="34" charset="0"/>
              </a:rPr>
              <a:t>Sad</a:t>
            </a:r>
            <a:r>
              <a:rPr lang="it-IT" sz="1000" b="0" i="0" u="none" strike="noStrike">
                <a:solidFill>
                  <a:srgbClr val="3C4043"/>
                </a:solidFill>
                <a:effectLst/>
                <a:latin typeface="Trebuchet MS" panose="020B0703020202090204" pitchFamily="34" charset="0"/>
              </a:rPr>
              <a:t> - (16.35%)</a:t>
            </a:r>
          </a:p>
          <a:p>
            <a:pPr marL="184150" indent="-171450">
              <a:lnSpc>
                <a:spcPct val="100000"/>
              </a:lnSpc>
              <a:spcBef>
                <a:spcPts val="95"/>
              </a:spcBef>
              <a:buFont typeface="Arial" panose="020B0604020202020204" pitchFamily="34" charset="0"/>
              <a:buChar char="•"/>
            </a:pPr>
            <a:r>
              <a:rPr lang="it-IT" sz="1000" b="0" i="0" u="none" strike="noStrike" err="1">
                <a:solidFill>
                  <a:srgbClr val="3C4043"/>
                </a:solidFill>
                <a:effectLst/>
                <a:latin typeface="Trebuchet MS" panose="020B0703020202090204" pitchFamily="34" charset="0"/>
              </a:rPr>
              <a:t>Neutral</a:t>
            </a:r>
            <a:r>
              <a:rPr lang="it-IT" sz="1000" b="0" i="0" u="none" strike="noStrike">
                <a:solidFill>
                  <a:srgbClr val="3C4043"/>
                </a:solidFill>
                <a:effectLst/>
                <a:latin typeface="Trebuchet MS" panose="020B0703020202090204" pitchFamily="34" charset="0"/>
              </a:rPr>
              <a:t> - (14.26%)</a:t>
            </a:r>
          </a:p>
          <a:p>
            <a:pPr marL="184150" indent="-171450">
              <a:lnSpc>
                <a:spcPct val="100000"/>
              </a:lnSpc>
              <a:spcBef>
                <a:spcPts val="95"/>
              </a:spcBef>
              <a:buFont typeface="Arial" panose="020B0604020202020204" pitchFamily="34" charset="0"/>
              <a:buChar char="•"/>
            </a:pPr>
            <a:r>
              <a:rPr lang="it-IT" sz="1000" b="0" i="0" u="none" strike="noStrike" err="1">
                <a:solidFill>
                  <a:srgbClr val="3C4043"/>
                </a:solidFill>
                <a:effectLst/>
                <a:latin typeface="Trebuchet MS" panose="020B0703020202090204" pitchFamily="34" charset="0"/>
              </a:rPr>
              <a:t>Fearful</a:t>
            </a:r>
            <a:r>
              <a:rPr lang="it-IT" sz="1000" b="0" i="0" u="none" strike="noStrike">
                <a:solidFill>
                  <a:srgbClr val="3C4043"/>
                </a:solidFill>
                <a:effectLst/>
                <a:latin typeface="Trebuchet MS" panose="020B0703020202090204" pitchFamily="34" charset="0"/>
              </a:rPr>
              <a:t> - (16.46%)</a:t>
            </a:r>
          </a:p>
          <a:p>
            <a:pPr marL="184150" indent="-171450">
              <a:lnSpc>
                <a:spcPct val="100000"/>
              </a:lnSpc>
              <a:spcBef>
                <a:spcPts val="95"/>
              </a:spcBef>
              <a:buFont typeface="Arial" panose="020B0604020202020204" pitchFamily="34" charset="0"/>
              <a:buChar char="•"/>
            </a:pPr>
            <a:r>
              <a:rPr lang="it-IT" sz="1000" b="0" i="0" u="none" strike="noStrike" err="1">
                <a:solidFill>
                  <a:srgbClr val="3C4043"/>
                </a:solidFill>
                <a:effectLst/>
                <a:latin typeface="Trebuchet MS" panose="020B0703020202090204" pitchFamily="34" charset="0"/>
              </a:rPr>
              <a:t>Disgusted</a:t>
            </a:r>
            <a:r>
              <a:rPr lang="it-IT" sz="1000" b="0" i="0" u="none" strike="noStrike">
                <a:solidFill>
                  <a:srgbClr val="3C4043"/>
                </a:solidFill>
                <a:effectLst/>
                <a:latin typeface="Trebuchet MS" panose="020B0703020202090204" pitchFamily="34" charset="0"/>
              </a:rPr>
              <a:t> - (15.03%)</a:t>
            </a:r>
          </a:p>
          <a:p>
            <a:pPr marL="184150" indent="-171450">
              <a:lnSpc>
                <a:spcPct val="100000"/>
              </a:lnSpc>
              <a:spcBef>
                <a:spcPts val="95"/>
              </a:spcBef>
              <a:buFont typeface="Arial" panose="020B0604020202020204" pitchFamily="34" charset="0"/>
              <a:buChar char="•"/>
            </a:pPr>
            <a:r>
              <a:rPr lang="it-IT" sz="1000" b="0" i="0" u="none" strike="noStrike" err="1">
                <a:solidFill>
                  <a:srgbClr val="3C4043"/>
                </a:solidFill>
                <a:effectLst/>
                <a:latin typeface="Trebuchet MS" panose="020B0703020202090204" pitchFamily="34" charset="0"/>
              </a:rPr>
              <a:t>Surprised</a:t>
            </a:r>
            <a:r>
              <a:rPr lang="it-IT" sz="1000" b="0" i="0" u="none" strike="noStrike">
                <a:solidFill>
                  <a:srgbClr val="3C4043"/>
                </a:solidFill>
                <a:effectLst/>
                <a:latin typeface="Trebuchet MS" panose="020B0703020202090204" pitchFamily="34" charset="0"/>
              </a:rPr>
              <a:t> - (4.74%)</a:t>
            </a:r>
            <a:endParaRPr lang="en-US" sz="1000" spc="-20">
              <a:latin typeface="Trebuchet MS" panose="020B0703020202090204" pitchFamily="34" charset="0"/>
              <a:cs typeface="Trebuchet MS"/>
            </a:endParaRPr>
          </a:p>
        </p:txBody>
      </p:sp>
      <p:sp>
        <p:nvSpPr>
          <p:cNvPr id="28" name="object 8">
            <a:extLst>
              <a:ext uri="{FF2B5EF4-FFF2-40B4-BE49-F238E27FC236}">
                <a16:creationId xmlns:a16="http://schemas.microsoft.com/office/drawing/2014/main" id="{BCD4A3C1-22D3-D076-E922-D2EFBE7801EB}"/>
              </a:ext>
            </a:extLst>
          </p:cNvPr>
          <p:cNvSpPr txBox="1"/>
          <p:nvPr/>
        </p:nvSpPr>
        <p:spPr>
          <a:xfrm>
            <a:off x="191299" y="1475375"/>
            <a:ext cx="448632"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Class</a:t>
            </a:r>
            <a:endParaRPr sz="1000">
              <a:latin typeface="Trebuchet MS"/>
              <a:cs typeface="Trebuchet MS"/>
            </a:endParaRPr>
          </a:p>
        </p:txBody>
      </p:sp>
      <p:sp>
        <p:nvSpPr>
          <p:cNvPr id="21" name="Freccia giù 20">
            <a:extLst>
              <a:ext uri="{FF2B5EF4-FFF2-40B4-BE49-F238E27FC236}">
                <a16:creationId xmlns:a16="http://schemas.microsoft.com/office/drawing/2014/main" id="{70B792AE-920B-91FD-2E90-2BC6BA664A01}"/>
              </a:ext>
            </a:extLst>
          </p:cNvPr>
          <p:cNvSpPr/>
          <p:nvPr/>
        </p:nvSpPr>
        <p:spPr>
          <a:xfrm rot="16200000">
            <a:off x="2519386" y="1719924"/>
            <a:ext cx="193358" cy="339930"/>
          </a:xfrm>
          <a:prstGeom prst="down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5613"/>
              </a:solidFill>
            </a:endParaRPr>
          </a:p>
        </p:txBody>
      </p:sp>
      <p:sp>
        <p:nvSpPr>
          <p:cNvPr id="23" name="object 6">
            <a:extLst>
              <a:ext uri="{FF2B5EF4-FFF2-40B4-BE49-F238E27FC236}">
                <a16:creationId xmlns:a16="http://schemas.microsoft.com/office/drawing/2014/main" id="{EFFAAD19-495F-D105-741E-48C776EDDF2D}"/>
              </a:ext>
            </a:extLst>
          </p:cNvPr>
          <p:cNvSpPr txBox="1"/>
          <p:nvPr/>
        </p:nvSpPr>
        <p:spPr>
          <a:xfrm>
            <a:off x="3111500" y="1582932"/>
            <a:ext cx="2056574" cy="807272"/>
          </a:xfrm>
          <a:prstGeom prst="rect">
            <a:avLst/>
          </a:prstGeom>
        </p:spPr>
        <p:txBody>
          <a:bodyPr vert="horz" wrap="square" lIns="0" tIns="12065" rIns="0" bIns="0" rtlCol="0">
            <a:spAutoFit/>
          </a:bodyPr>
          <a:lstStyle/>
          <a:p>
            <a:pPr marL="12700">
              <a:lnSpc>
                <a:spcPct val="100000"/>
              </a:lnSpc>
              <a:spcBef>
                <a:spcPts val="95"/>
              </a:spcBef>
            </a:pPr>
            <a:r>
              <a:rPr lang="it-IT" sz="1000" b="0" i="0" u="none" strike="noStrike" err="1">
                <a:effectLst/>
                <a:latin typeface="Trebuchet MS" panose="020B0703020202090204" pitchFamily="34" charset="0"/>
              </a:rPr>
              <a:t>Unbalanced</a:t>
            </a:r>
            <a:r>
              <a:rPr lang="it-IT" sz="1000" b="0" i="0" u="none" strike="noStrike">
                <a:effectLst/>
                <a:latin typeface="Trebuchet MS" panose="020B0703020202090204" pitchFamily="34" charset="0"/>
              </a:rPr>
              <a:t> class </a:t>
            </a:r>
            <a:r>
              <a:rPr lang="it-IT" sz="1000" b="0" i="0" u="none" strike="noStrike" err="1">
                <a:effectLst/>
                <a:latin typeface="Trebuchet MS" panose="020B0703020202090204" pitchFamily="34" charset="0"/>
              </a:rPr>
              <a:t>distribution</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was</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addressed</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through</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undersampling</a:t>
            </a:r>
            <a:r>
              <a:rPr lang="it-IT" sz="1000" b="0" i="0" u="none" strike="noStrike">
                <a:effectLst/>
                <a:latin typeface="Trebuchet MS" panose="020B0703020202090204" pitchFamily="34" charset="0"/>
              </a:rPr>
              <a:t> to match the </a:t>
            </a:r>
            <a:r>
              <a:rPr lang="it-IT" sz="1000" b="0" i="0" u="none" strike="noStrike" err="1">
                <a:effectLst/>
                <a:latin typeface="Trebuchet MS" panose="020B0703020202090204" pitchFamily="34" charset="0"/>
              </a:rPr>
              <a:t>less</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numerous</a:t>
            </a:r>
            <a:r>
              <a:rPr lang="it-IT" sz="1000" b="0" i="0" u="none" strike="noStrike">
                <a:effectLst/>
                <a:latin typeface="Trebuchet MS" panose="020B0703020202090204" pitchFamily="34" charset="0"/>
              </a:rPr>
              <a:t> class.</a:t>
            </a:r>
            <a:endParaRPr lang="it-IT" sz="1000">
              <a:latin typeface="Trebuchet MS" panose="020B0703020202090204" pitchFamily="34" charset="0"/>
            </a:endParaRPr>
          </a:p>
          <a:p>
            <a:pPr marL="12700">
              <a:lnSpc>
                <a:spcPct val="100000"/>
              </a:lnSpc>
              <a:spcBef>
                <a:spcPts val="95"/>
              </a:spcBef>
            </a:pPr>
            <a:endParaRPr lang="it-IT" sz="1000">
              <a:latin typeface="Trebuchet MS" panose="020B0703020202090204" pitchFamily="34" charset="0"/>
            </a:endParaRPr>
          </a:p>
          <a:p>
            <a:pPr marL="12700">
              <a:lnSpc>
                <a:spcPct val="100000"/>
              </a:lnSpc>
              <a:spcBef>
                <a:spcPts val="95"/>
              </a:spcBef>
            </a:pPr>
            <a:r>
              <a:rPr lang="it-IT" sz="1000">
                <a:latin typeface="Trebuchet MS" panose="020B0703020202090204" pitchFamily="34" charset="0"/>
              </a:rPr>
              <a:t>~ 4,200 </a:t>
            </a:r>
            <a:r>
              <a:rPr lang="it-IT" sz="1000" err="1">
                <a:latin typeface="Trebuchet MS" panose="020B0703020202090204" pitchFamily="34" charset="0"/>
              </a:rPr>
              <a:t>records</a:t>
            </a:r>
            <a:endParaRPr lang="it-IT" sz="1000">
              <a:latin typeface="Trebuchet MS" panose="020B0703020202090204" pitchFamily="34" charset="0"/>
            </a:endParaRPr>
          </a:p>
        </p:txBody>
      </p:sp>
      <p:cxnSp>
        <p:nvCxnSpPr>
          <p:cNvPr id="24" name="Connettore 1 23">
            <a:extLst>
              <a:ext uri="{FF2B5EF4-FFF2-40B4-BE49-F238E27FC236}">
                <a16:creationId xmlns:a16="http://schemas.microsoft.com/office/drawing/2014/main" id="{DC6A370D-B8C5-85DE-A8C7-523F0015EB8D}"/>
              </a:ext>
            </a:extLst>
          </p:cNvPr>
          <p:cNvCxnSpPr>
            <a:cxnSpLocks/>
          </p:cNvCxnSpPr>
          <p:nvPr/>
        </p:nvCxnSpPr>
        <p:spPr>
          <a:xfrm>
            <a:off x="3035300" y="1561937"/>
            <a:ext cx="0" cy="841743"/>
          </a:xfrm>
          <a:prstGeom prst="line">
            <a:avLst/>
          </a:prstGeom>
          <a:ln>
            <a:solidFill>
              <a:srgbClr val="005714"/>
            </a:solidFill>
          </a:ln>
        </p:spPr>
        <p:style>
          <a:lnRef idx="1">
            <a:schemeClr val="accent1"/>
          </a:lnRef>
          <a:fillRef idx="0">
            <a:schemeClr val="accent1"/>
          </a:fillRef>
          <a:effectRef idx="0">
            <a:schemeClr val="accent1"/>
          </a:effectRef>
          <a:fontRef idx="minor">
            <a:schemeClr val="tx1"/>
          </a:fontRef>
        </p:style>
      </p:cxnSp>
      <p:sp>
        <p:nvSpPr>
          <p:cNvPr id="3" name="object 14">
            <a:extLst>
              <a:ext uri="{FF2B5EF4-FFF2-40B4-BE49-F238E27FC236}">
                <a16:creationId xmlns:a16="http://schemas.microsoft.com/office/drawing/2014/main" id="{F102834D-E3ED-8F08-474C-E19B7A56AA65}"/>
              </a:ext>
            </a:extLst>
          </p:cNvPr>
          <p:cNvSpPr txBox="1">
            <a:spLocks/>
          </p:cNvSpPr>
          <p:nvPr/>
        </p:nvSpPr>
        <p:spPr>
          <a:xfrm>
            <a:off x="140497" y="2950561"/>
            <a:ext cx="4611207"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90"/>
              </a:spcBef>
            </a:pPr>
            <a:r>
              <a:rPr lang="en-US" spc="35"/>
              <a:t>[1] Audio Emotions, </a:t>
            </a:r>
            <a:r>
              <a:rPr lang="en-US" spc="35" err="1"/>
              <a:t>Uldis</a:t>
            </a:r>
            <a:r>
              <a:rPr lang="en-US" spc="35"/>
              <a:t> </a:t>
            </a:r>
            <a:r>
              <a:rPr lang="en-US" spc="35" err="1"/>
              <a:t>Valinis</a:t>
            </a:r>
            <a:r>
              <a:rPr lang="en-US" spc="35"/>
              <a:t> (https://</a:t>
            </a:r>
            <a:r>
              <a:rPr lang="en-US" spc="35" err="1"/>
              <a:t>www.kaggle.com</a:t>
            </a:r>
            <a:r>
              <a:rPr lang="en-US" spc="35"/>
              <a:t>/datasets/</a:t>
            </a:r>
            <a:r>
              <a:rPr lang="en-US" spc="35" err="1"/>
              <a:t>uldisvalainis</a:t>
            </a:r>
            <a:r>
              <a:rPr lang="en-US" spc="35"/>
              <a:t>/audio-emotions)</a:t>
            </a:r>
            <a:endParaRPr lang="en-US">
              <a:solidFill>
                <a:schemeClr val="tx1"/>
              </a:solidFill>
            </a:endParaRPr>
          </a:p>
        </p:txBody>
      </p:sp>
      <p:sp>
        <p:nvSpPr>
          <p:cNvPr id="5" name="object 14">
            <a:extLst>
              <a:ext uri="{FF2B5EF4-FFF2-40B4-BE49-F238E27FC236}">
                <a16:creationId xmlns:a16="http://schemas.microsoft.com/office/drawing/2014/main" id="{5241E6DC-85DF-14D3-175B-5F79F70659BE}"/>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1890023922"/>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87095-1824-5CE4-8A5C-B39B85E2F14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0C4F1C5-1092-77FC-90A1-500AABC2E731}"/>
              </a:ext>
            </a:extLst>
          </p:cNvPr>
          <p:cNvSpPr txBox="1"/>
          <p:nvPr/>
        </p:nvSpPr>
        <p:spPr>
          <a:xfrm>
            <a:off x="95300" y="70025"/>
            <a:ext cx="31686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1.1 Data and </a:t>
            </a:r>
            <a:r>
              <a:rPr lang="it-IT" sz="1400" b="1" spc="-5" err="1">
                <a:solidFill>
                  <a:srgbClr val="005714"/>
                </a:solidFill>
                <a:latin typeface="Arial"/>
                <a:cs typeface="Arial"/>
              </a:rPr>
              <a:t>Preprocessing</a:t>
            </a:r>
            <a:endParaRPr sz="1400">
              <a:latin typeface="Arial"/>
              <a:cs typeface="Arial"/>
            </a:endParaRPr>
          </a:p>
        </p:txBody>
      </p:sp>
      <p:sp>
        <p:nvSpPr>
          <p:cNvPr id="4" name="object 4">
            <a:extLst>
              <a:ext uri="{FF2B5EF4-FFF2-40B4-BE49-F238E27FC236}">
                <a16:creationId xmlns:a16="http://schemas.microsoft.com/office/drawing/2014/main" id="{DD019FA3-2F43-1A8A-3180-4BC86AE42B94}"/>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268F09C8-0E5E-7289-1CEF-8830C216C896}"/>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776872F2-6B22-CB9C-8612-803E128A0A8B}"/>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C7DBD863-73EE-FFC4-B32C-B46E33AAC156}"/>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59F27429-6447-BD09-2239-A9313B519E99}"/>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90417552-8F05-E713-5BE3-7B05BCCBE343}"/>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21B15784-83E2-C39C-46A6-F45ED9ECC77A}"/>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28471619-2881-095A-49C0-88040E535D42}"/>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84B8A190-0EBF-B2C3-03FA-20BF5A4D2BCB}"/>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F0A9DF4D-E95C-BDC8-8C1A-46885B82CE4C}"/>
              </a:ext>
            </a:extLst>
          </p:cNvPr>
          <p:cNvSpPr txBox="1"/>
          <p:nvPr/>
        </p:nvSpPr>
        <p:spPr>
          <a:xfrm>
            <a:off x="5501640" y="3105972"/>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6</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A5C3E616-0EF0-CDD3-E8E5-187BB3658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6" name="object 6">
            <a:extLst>
              <a:ext uri="{FF2B5EF4-FFF2-40B4-BE49-F238E27FC236}">
                <a16:creationId xmlns:a16="http://schemas.microsoft.com/office/drawing/2014/main" id="{C7CA5C7A-6577-81B9-0FF5-3A5EE0CB7108}"/>
              </a:ext>
            </a:extLst>
          </p:cNvPr>
          <p:cNvSpPr txBox="1"/>
          <p:nvPr/>
        </p:nvSpPr>
        <p:spPr>
          <a:xfrm>
            <a:off x="140498" y="784225"/>
            <a:ext cx="5352480" cy="666208"/>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Since the audio came from different dataset, the </a:t>
            </a:r>
            <a:r>
              <a:rPr lang="en-US" sz="1000" b="1" spc="-20">
                <a:latin typeface="Trebuchet MS"/>
                <a:cs typeface="Trebuchet MS"/>
              </a:rPr>
              <a:t>sound rate</a:t>
            </a:r>
            <a:r>
              <a:rPr lang="en-US" sz="1000" spc="-20">
                <a:latin typeface="Trebuchet MS"/>
                <a:cs typeface="Trebuchet MS"/>
              </a:rPr>
              <a:t> was different. </a:t>
            </a:r>
          </a:p>
          <a:p>
            <a:pPr marL="12700">
              <a:lnSpc>
                <a:spcPct val="100000"/>
              </a:lnSpc>
              <a:spcBef>
                <a:spcPts val="95"/>
              </a:spcBef>
            </a:pPr>
            <a:r>
              <a:rPr lang="en-US" sz="1000" spc="-20">
                <a:latin typeface="Trebuchet MS"/>
                <a:cs typeface="Trebuchet MS"/>
              </a:rPr>
              <a:t>The length (sound data/sound rate) was also different different.</a:t>
            </a:r>
          </a:p>
          <a:p>
            <a:pPr marL="12700">
              <a:lnSpc>
                <a:spcPct val="100000"/>
              </a:lnSpc>
              <a:spcBef>
                <a:spcPts val="95"/>
              </a:spcBef>
            </a:pPr>
            <a:endParaRPr lang="en-US" sz="1000" spc="-20">
              <a:latin typeface="Trebuchet MS"/>
              <a:cs typeface="Trebuchet MS"/>
            </a:endParaRPr>
          </a:p>
          <a:p>
            <a:pPr marL="12700">
              <a:lnSpc>
                <a:spcPct val="100000"/>
              </a:lnSpc>
              <a:spcBef>
                <a:spcPts val="95"/>
              </a:spcBef>
            </a:pPr>
            <a:r>
              <a:rPr lang="en-US" sz="1000" spc="-20">
                <a:latin typeface="Trebuchet MS"/>
                <a:cs typeface="Trebuchet MS"/>
              </a:rPr>
              <a:t>Need to have a standard audio format, used also for deployment.</a:t>
            </a:r>
          </a:p>
        </p:txBody>
      </p:sp>
      <p:sp>
        <p:nvSpPr>
          <p:cNvPr id="3" name="Freccia giù 2">
            <a:extLst>
              <a:ext uri="{FF2B5EF4-FFF2-40B4-BE49-F238E27FC236}">
                <a16:creationId xmlns:a16="http://schemas.microsoft.com/office/drawing/2014/main" id="{2B961D85-7097-B1ED-CEE0-8B6D2738F22A}"/>
              </a:ext>
            </a:extLst>
          </p:cNvPr>
          <p:cNvSpPr/>
          <p:nvPr/>
        </p:nvSpPr>
        <p:spPr>
          <a:xfrm>
            <a:off x="215900" y="1502446"/>
            <a:ext cx="193358" cy="339930"/>
          </a:xfrm>
          <a:prstGeom prst="downArrow">
            <a:avLst/>
          </a:prstGeom>
          <a:solidFill>
            <a:srgbClr val="B2CDB9"/>
          </a:solidFill>
          <a:ln>
            <a:solidFill>
              <a:srgbClr val="0057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5613"/>
              </a:solidFill>
            </a:endParaRPr>
          </a:p>
        </p:txBody>
      </p:sp>
      <p:sp>
        <p:nvSpPr>
          <p:cNvPr id="5" name="object 7">
            <a:extLst>
              <a:ext uri="{FF2B5EF4-FFF2-40B4-BE49-F238E27FC236}">
                <a16:creationId xmlns:a16="http://schemas.microsoft.com/office/drawing/2014/main" id="{2CDDC1D7-1AB4-9594-C2DE-DC42379A3FAA}"/>
              </a:ext>
            </a:extLst>
          </p:cNvPr>
          <p:cNvSpPr/>
          <p:nvPr/>
        </p:nvSpPr>
        <p:spPr>
          <a:xfrm>
            <a:off x="174490" y="1907213"/>
            <a:ext cx="5285740" cy="37190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15" name="object 8">
            <a:extLst>
              <a:ext uri="{FF2B5EF4-FFF2-40B4-BE49-F238E27FC236}">
                <a16:creationId xmlns:a16="http://schemas.microsoft.com/office/drawing/2014/main" id="{54413E72-0F39-F32F-EFD3-90645E9634E8}"/>
              </a:ext>
            </a:extLst>
          </p:cNvPr>
          <p:cNvSpPr txBox="1"/>
          <p:nvPr/>
        </p:nvSpPr>
        <p:spPr>
          <a:xfrm>
            <a:off x="225290" y="1887175"/>
            <a:ext cx="1590810"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Preprocessing</a:t>
            </a:r>
            <a:endParaRPr sz="1000">
              <a:latin typeface="Trebuchet MS"/>
              <a:cs typeface="Trebuchet MS"/>
            </a:endParaRPr>
          </a:p>
        </p:txBody>
      </p:sp>
      <p:grpSp>
        <p:nvGrpSpPr>
          <p:cNvPr id="19" name="object 9">
            <a:extLst>
              <a:ext uri="{FF2B5EF4-FFF2-40B4-BE49-F238E27FC236}">
                <a16:creationId xmlns:a16="http://schemas.microsoft.com/office/drawing/2014/main" id="{CCF79B26-750F-E653-C43B-DD8049A0D8E4}"/>
              </a:ext>
            </a:extLst>
          </p:cNvPr>
          <p:cNvGrpSpPr/>
          <p:nvPr/>
        </p:nvGrpSpPr>
        <p:grpSpPr>
          <a:xfrm>
            <a:off x="174490" y="2070434"/>
            <a:ext cx="5285740" cy="446645"/>
            <a:chOff x="237197" y="1199184"/>
            <a:chExt cx="5285740" cy="226536"/>
          </a:xfrm>
        </p:grpSpPr>
        <p:pic>
          <p:nvPicPr>
            <p:cNvPr id="20" name="object 10">
              <a:extLst>
                <a:ext uri="{FF2B5EF4-FFF2-40B4-BE49-F238E27FC236}">
                  <a16:creationId xmlns:a16="http://schemas.microsoft.com/office/drawing/2014/main" id="{F185DE1E-F751-E48D-8777-379736EE1FFD}"/>
                </a:ext>
              </a:extLst>
            </p:cNvPr>
            <p:cNvPicPr/>
            <p:nvPr/>
          </p:nvPicPr>
          <p:blipFill>
            <a:blip r:embed="rId3" cstate="print"/>
            <a:stretch>
              <a:fillRect/>
            </a:stretch>
          </p:blipFill>
          <p:spPr>
            <a:xfrm>
              <a:off x="237197" y="1199184"/>
              <a:ext cx="5285667" cy="50609"/>
            </a:xfrm>
            <a:prstGeom prst="rect">
              <a:avLst/>
            </a:prstGeom>
          </p:spPr>
        </p:pic>
        <p:sp>
          <p:nvSpPr>
            <p:cNvPr id="21" name="object 12">
              <a:extLst>
                <a:ext uri="{FF2B5EF4-FFF2-40B4-BE49-F238E27FC236}">
                  <a16:creationId xmlns:a16="http://schemas.microsoft.com/office/drawing/2014/main" id="{81BAE85C-D57D-1E30-6290-0C885AE4059F}"/>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2" name="object 6">
            <a:extLst>
              <a:ext uri="{FF2B5EF4-FFF2-40B4-BE49-F238E27FC236}">
                <a16:creationId xmlns:a16="http://schemas.microsoft.com/office/drawing/2014/main" id="{FEA3AD99-8FDB-19B3-D0A8-A6951BF45148}"/>
              </a:ext>
            </a:extLst>
          </p:cNvPr>
          <p:cNvSpPr txBox="1"/>
          <p:nvPr/>
        </p:nvSpPr>
        <p:spPr>
          <a:xfrm>
            <a:off x="225290" y="2106425"/>
            <a:ext cx="4257810" cy="332783"/>
          </a:xfrm>
          <a:prstGeom prst="rect">
            <a:avLst/>
          </a:prstGeom>
        </p:spPr>
        <p:txBody>
          <a:bodyPr vert="horz" wrap="square" lIns="0" tIns="12065" rIns="0" bIns="0" rtlCol="0">
            <a:spAutoFit/>
          </a:bodyPr>
          <a:lstStyle/>
          <a:p>
            <a:pPr marL="184150" indent="-171450">
              <a:lnSpc>
                <a:spcPct val="100000"/>
              </a:lnSpc>
              <a:spcBef>
                <a:spcPts val="95"/>
              </a:spcBef>
              <a:buFont typeface="Arial" panose="020B0604020202020204" pitchFamily="34" charset="0"/>
              <a:buChar char="•"/>
            </a:pPr>
            <a:r>
              <a:rPr lang="en-US" sz="1000" spc="-20" dirty="0">
                <a:latin typeface="Trebuchet MS"/>
                <a:cs typeface="Trebuchet MS"/>
              </a:rPr>
              <a:t>Uniform sound rate (48 kHz)</a:t>
            </a:r>
          </a:p>
          <a:p>
            <a:pPr marL="184150" indent="-171450">
              <a:lnSpc>
                <a:spcPct val="100000"/>
              </a:lnSpc>
              <a:spcBef>
                <a:spcPts val="95"/>
              </a:spcBef>
              <a:buFont typeface="Arial" panose="020B0604020202020204" pitchFamily="34" charset="0"/>
              <a:buChar char="•"/>
            </a:pPr>
            <a:r>
              <a:rPr lang="en-US" sz="1000" spc="-20" dirty="0">
                <a:latin typeface="Trebuchet MS"/>
                <a:cs typeface="Trebuchet MS"/>
              </a:rPr>
              <a:t>Padding for the same length (~ 2 sec.) [Avg of sound data length</a:t>
            </a:r>
            <a:r>
              <a:rPr lang="it-IT" sz="1000" b="0" i="0" u="none" strike="noStrike" dirty="0">
                <a:effectLst/>
                <a:latin typeface="Trebuchet MS" panose="020B0703020202090204" pitchFamily="34" charset="0"/>
              </a:rPr>
              <a:t>]</a:t>
            </a:r>
            <a:endParaRPr lang="en-US" sz="1000" spc="-20" dirty="0">
              <a:latin typeface="Trebuchet MS" panose="020B0703020202090204" pitchFamily="34" charset="0"/>
              <a:cs typeface="Trebuchet MS"/>
            </a:endParaRPr>
          </a:p>
        </p:txBody>
      </p:sp>
      <p:sp>
        <p:nvSpPr>
          <p:cNvPr id="23" name="object 14">
            <a:extLst>
              <a:ext uri="{FF2B5EF4-FFF2-40B4-BE49-F238E27FC236}">
                <a16:creationId xmlns:a16="http://schemas.microsoft.com/office/drawing/2014/main" id="{4BDC2C18-98B3-CF7D-4B4F-53D292628192}"/>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2765998417"/>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1466A-15DE-FCBE-2EAA-FA157A36882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36F184F-143E-93A9-15D8-6E6A6402C01D}"/>
              </a:ext>
            </a:extLst>
          </p:cNvPr>
          <p:cNvSpPr txBox="1"/>
          <p:nvPr/>
        </p:nvSpPr>
        <p:spPr>
          <a:xfrm>
            <a:off x="95300" y="70025"/>
            <a:ext cx="24828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1.2 </a:t>
            </a:r>
            <a:r>
              <a:rPr lang="it-IT" sz="1400" b="1" spc="-5" err="1">
                <a:solidFill>
                  <a:srgbClr val="005714"/>
                </a:solidFill>
                <a:latin typeface="Arial"/>
                <a:cs typeface="Arial"/>
              </a:rPr>
              <a:t>Classification</a:t>
            </a:r>
            <a:endParaRPr sz="1400">
              <a:latin typeface="Arial"/>
              <a:cs typeface="Arial"/>
            </a:endParaRPr>
          </a:p>
        </p:txBody>
      </p:sp>
      <p:sp>
        <p:nvSpPr>
          <p:cNvPr id="4" name="object 4">
            <a:extLst>
              <a:ext uri="{FF2B5EF4-FFF2-40B4-BE49-F238E27FC236}">
                <a16:creationId xmlns:a16="http://schemas.microsoft.com/office/drawing/2014/main" id="{7065FE75-2B6C-A179-9C93-7FE1386B504E}"/>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6E9C4C0C-3CD8-43C7-7B02-7E842AC82783}"/>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8D74A05C-4D14-25AC-9180-481FFCE5F2DA}"/>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D994148F-CCB7-6FAE-1A56-298FCFDDEB3C}"/>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65AA8101-34E1-729C-6C29-F8C8531C72CE}"/>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ADE64A68-76A6-8295-1F29-5FEE4D905F8A}"/>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5C91A4D7-4B93-2402-5363-EC7E87AED214}"/>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B53B6D29-C2C2-D395-96B0-84F4FFCA0BD9}"/>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17EFD2B1-025A-81DA-15EB-C172C94B8F3C}"/>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F81295FB-4FA7-9088-4CF7-2AEB4D9B90B7}"/>
              </a:ext>
            </a:extLst>
          </p:cNvPr>
          <p:cNvSpPr txBox="1"/>
          <p:nvPr/>
        </p:nvSpPr>
        <p:spPr>
          <a:xfrm>
            <a:off x="5492978"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7</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77DD17A7-C3BB-B8AD-7C18-BAAD4602E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3" name="object 6">
            <a:extLst>
              <a:ext uri="{FF2B5EF4-FFF2-40B4-BE49-F238E27FC236}">
                <a16:creationId xmlns:a16="http://schemas.microsoft.com/office/drawing/2014/main" id="{FAC1E577-C442-9702-62CB-9EAE2D86B3A7}"/>
              </a:ext>
            </a:extLst>
          </p:cNvPr>
          <p:cNvSpPr txBox="1"/>
          <p:nvPr/>
        </p:nvSpPr>
        <p:spPr>
          <a:xfrm>
            <a:off x="140498" y="784225"/>
            <a:ext cx="5352480" cy="166071"/>
          </a:xfrm>
          <a:prstGeom prst="rect">
            <a:avLst/>
          </a:prstGeom>
        </p:spPr>
        <p:txBody>
          <a:bodyPr vert="horz" wrap="square" lIns="0" tIns="12065" rIns="0" bIns="0" rtlCol="0">
            <a:spAutoFit/>
          </a:bodyPr>
          <a:lstStyle/>
          <a:p>
            <a:pPr marL="12700">
              <a:lnSpc>
                <a:spcPct val="100000"/>
              </a:lnSpc>
              <a:spcBef>
                <a:spcPts val="95"/>
              </a:spcBef>
            </a:pPr>
            <a:r>
              <a:rPr lang="en-US" sz="1000" b="1" spc="-20">
                <a:latin typeface="Trebuchet MS"/>
                <a:cs typeface="Trebuchet MS"/>
              </a:rPr>
              <a:t>Task</a:t>
            </a:r>
            <a:r>
              <a:rPr lang="en-US" sz="1000" spc="-20">
                <a:latin typeface="Trebuchet MS"/>
                <a:cs typeface="Trebuchet MS"/>
              </a:rPr>
              <a:t>: Compare the performance of two feature set on audio classification.</a:t>
            </a:r>
          </a:p>
        </p:txBody>
      </p:sp>
      <p:sp>
        <p:nvSpPr>
          <p:cNvPr id="6" name="object 14">
            <a:extLst>
              <a:ext uri="{FF2B5EF4-FFF2-40B4-BE49-F238E27FC236}">
                <a16:creationId xmlns:a16="http://schemas.microsoft.com/office/drawing/2014/main" id="{8CD46C67-B1BF-23B2-F7F6-09C285250D7C}"/>
              </a:ext>
            </a:extLst>
          </p:cNvPr>
          <p:cNvSpPr txBox="1">
            <a:spLocks/>
          </p:cNvSpPr>
          <p:nvPr/>
        </p:nvSpPr>
        <p:spPr>
          <a:xfrm>
            <a:off x="141791" y="2964731"/>
            <a:ext cx="5456495"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90"/>
              </a:spcBef>
            </a:pPr>
            <a:r>
              <a:rPr lang="en-US" spc="35"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[3] </a:t>
            </a:r>
            <a:r>
              <a:rPr lang="it-IT" b="0" i="0"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Liu</a:t>
            </a:r>
            <a:r>
              <a:rPr lang="it-IT"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 Zhu, </a:t>
            </a:r>
            <a:r>
              <a:rPr lang="it-IT" b="0" i="0"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Yao</a:t>
            </a:r>
            <a:r>
              <a:rPr lang="it-IT"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 </a:t>
            </a:r>
            <a:r>
              <a:rPr lang="it-IT" b="0" i="0"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Wang</a:t>
            </a:r>
            <a:r>
              <a:rPr lang="it-IT"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 and </a:t>
            </a:r>
            <a:r>
              <a:rPr lang="it-IT" b="0" i="0"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Tsuhan</a:t>
            </a:r>
            <a:r>
              <a:rPr lang="it-IT"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 Chen. "Audio feature </a:t>
            </a:r>
            <a:r>
              <a:rPr lang="it-IT" b="0" i="0"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extraction</a:t>
            </a:r>
            <a:r>
              <a:rPr lang="it-IT"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 and </a:t>
            </a:r>
            <a:r>
              <a:rPr lang="it-IT" b="0" i="0"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analysis</a:t>
            </a:r>
            <a:r>
              <a:rPr lang="it-IT"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 for scene </a:t>
            </a:r>
            <a:r>
              <a:rPr lang="it-IT" b="0" i="0"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segmentation</a:t>
            </a:r>
            <a:r>
              <a:rPr lang="it-IT"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 and </a:t>
            </a:r>
            <a:r>
              <a:rPr lang="it-IT" b="0" i="0"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classification</a:t>
            </a:r>
            <a:r>
              <a:rPr lang="it-IT"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object 14">
            <a:extLst>
              <a:ext uri="{FF2B5EF4-FFF2-40B4-BE49-F238E27FC236}">
                <a16:creationId xmlns:a16="http://schemas.microsoft.com/office/drawing/2014/main" id="{D9D52F31-E007-F71B-3938-98BE45C4440D}"/>
              </a:ext>
            </a:extLst>
          </p:cNvPr>
          <p:cNvSpPr txBox="1">
            <a:spLocks/>
          </p:cNvSpPr>
          <p:nvPr/>
        </p:nvSpPr>
        <p:spPr>
          <a:xfrm>
            <a:off x="140498" y="2865012"/>
            <a:ext cx="4611207"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90"/>
              </a:spcBef>
            </a:pPr>
            <a:r>
              <a:rPr lang="en-US" spc="35"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[2] </a:t>
            </a:r>
            <a:r>
              <a:rPr lang="it-IT" b="0" i="0"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Breebaart</a:t>
            </a:r>
            <a:r>
              <a:rPr lang="it-IT"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 Jeroen, and Martin </a:t>
            </a:r>
            <a:r>
              <a:rPr lang="it-IT" b="0" i="0"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F</a:t>
            </a:r>
            <a:r>
              <a:rPr lang="it-IT"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 McKinney. "Features for audio </a:t>
            </a:r>
            <a:r>
              <a:rPr lang="it-IT" b="0" i="0"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classification</a:t>
            </a:r>
            <a:r>
              <a:rPr lang="it-IT"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 </a:t>
            </a:r>
            <a:r>
              <a:rPr lang="it-IT" b="0" i="1" dirty="0" err="1">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Algorithms</a:t>
            </a:r>
            <a:r>
              <a:rPr lang="it-IT" b="0" i="1"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 in Ambient Intelligence.»</a:t>
            </a:r>
            <a:endParaRPr lang="en-US"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0" name="object 6">
            <a:extLst>
              <a:ext uri="{FF2B5EF4-FFF2-40B4-BE49-F238E27FC236}">
                <a16:creationId xmlns:a16="http://schemas.microsoft.com/office/drawing/2014/main" id="{F8C17FB3-8162-6AE9-FA52-D37AF729B0CC}"/>
              </a:ext>
            </a:extLst>
          </p:cNvPr>
          <p:cNvSpPr txBox="1"/>
          <p:nvPr/>
        </p:nvSpPr>
        <p:spPr>
          <a:xfrm>
            <a:off x="125000" y="1690378"/>
            <a:ext cx="5352480" cy="166071"/>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Feature selection strategy: implemented to remove noise and aid classification.</a:t>
            </a:r>
          </a:p>
        </p:txBody>
      </p:sp>
      <p:sp>
        <p:nvSpPr>
          <p:cNvPr id="21" name="object 7">
            <a:extLst>
              <a:ext uri="{FF2B5EF4-FFF2-40B4-BE49-F238E27FC236}">
                <a16:creationId xmlns:a16="http://schemas.microsoft.com/office/drawing/2014/main" id="{D93A2097-8376-C556-4E3F-AACE9F67D38F}"/>
              </a:ext>
            </a:extLst>
          </p:cNvPr>
          <p:cNvSpPr/>
          <p:nvPr/>
        </p:nvSpPr>
        <p:spPr>
          <a:xfrm>
            <a:off x="140498" y="1016497"/>
            <a:ext cx="5285740" cy="37190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22" name="object 8">
            <a:extLst>
              <a:ext uri="{FF2B5EF4-FFF2-40B4-BE49-F238E27FC236}">
                <a16:creationId xmlns:a16="http://schemas.microsoft.com/office/drawing/2014/main" id="{3F8F7488-7653-277D-27A7-E7A0E7F5F0D9}"/>
              </a:ext>
            </a:extLst>
          </p:cNvPr>
          <p:cNvSpPr txBox="1"/>
          <p:nvPr/>
        </p:nvSpPr>
        <p:spPr>
          <a:xfrm>
            <a:off x="191298" y="996459"/>
            <a:ext cx="1590810" cy="173124"/>
          </a:xfrm>
          <a:prstGeom prst="rect">
            <a:avLst/>
          </a:prstGeom>
        </p:spPr>
        <p:txBody>
          <a:bodyPr vert="horz" wrap="square" lIns="0" tIns="19050" rIns="0" bIns="0" rtlCol="0">
            <a:spAutoFit/>
          </a:bodyPr>
          <a:lstStyle/>
          <a:p>
            <a:pPr>
              <a:lnSpc>
                <a:spcPct val="100000"/>
              </a:lnSpc>
              <a:spcBef>
                <a:spcPts val="150"/>
              </a:spcBef>
            </a:pPr>
            <a:r>
              <a:rPr lang="en-US" sz="1000" spc="-45" dirty="0">
                <a:solidFill>
                  <a:srgbClr val="005714"/>
                </a:solidFill>
                <a:latin typeface="Trebuchet MS"/>
                <a:cs typeface="Trebuchet MS"/>
              </a:rPr>
              <a:t>Features</a:t>
            </a:r>
            <a:endParaRPr sz="1000" dirty="0">
              <a:latin typeface="Trebuchet MS"/>
              <a:cs typeface="Trebuchet MS"/>
            </a:endParaRPr>
          </a:p>
        </p:txBody>
      </p:sp>
      <p:grpSp>
        <p:nvGrpSpPr>
          <p:cNvPr id="23" name="object 9">
            <a:extLst>
              <a:ext uri="{FF2B5EF4-FFF2-40B4-BE49-F238E27FC236}">
                <a16:creationId xmlns:a16="http://schemas.microsoft.com/office/drawing/2014/main" id="{8FA78F04-D278-D016-B382-4B9B642059CC}"/>
              </a:ext>
            </a:extLst>
          </p:cNvPr>
          <p:cNvGrpSpPr/>
          <p:nvPr/>
        </p:nvGrpSpPr>
        <p:grpSpPr>
          <a:xfrm>
            <a:off x="140498" y="1179718"/>
            <a:ext cx="5285740" cy="446645"/>
            <a:chOff x="237197" y="1199184"/>
            <a:chExt cx="5285740" cy="226536"/>
          </a:xfrm>
        </p:grpSpPr>
        <p:pic>
          <p:nvPicPr>
            <p:cNvPr id="24" name="object 10">
              <a:extLst>
                <a:ext uri="{FF2B5EF4-FFF2-40B4-BE49-F238E27FC236}">
                  <a16:creationId xmlns:a16="http://schemas.microsoft.com/office/drawing/2014/main" id="{10C69526-4992-E529-43AB-883333530FCC}"/>
                </a:ext>
              </a:extLst>
            </p:cNvPr>
            <p:cNvPicPr/>
            <p:nvPr/>
          </p:nvPicPr>
          <p:blipFill>
            <a:blip r:embed="rId3" cstate="print"/>
            <a:stretch>
              <a:fillRect/>
            </a:stretch>
          </p:blipFill>
          <p:spPr>
            <a:xfrm>
              <a:off x="237197" y="1199184"/>
              <a:ext cx="5285667" cy="50609"/>
            </a:xfrm>
            <a:prstGeom prst="rect">
              <a:avLst/>
            </a:prstGeom>
          </p:spPr>
        </p:pic>
        <p:sp>
          <p:nvSpPr>
            <p:cNvPr id="25" name="object 12">
              <a:extLst>
                <a:ext uri="{FF2B5EF4-FFF2-40B4-BE49-F238E27FC236}">
                  <a16:creationId xmlns:a16="http://schemas.microsoft.com/office/drawing/2014/main" id="{81C259BC-C6E6-1474-B5B9-1C3DFB474EDC}"/>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26" name="object 6">
            <a:extLst>
              <a:ext uri="{FF2B5EF4-FFF2-40B4-BE49-F238E27FC236}">
                <a16:creationId xmlns:a16="http://schemas.microsoft.com/office/drawing/2014/main" id="{A5F64388-F1E8-A37B-537E-F731EE523F6C}"/>
              </a:ext>
            </a:extLst>
          </p:cNvPr>
          <p:cNvSpPr txBox="1"/>
          <p:nvPr/>
        </p:nvSpPr>
        <p:spPr>
          <a:xfrm>
            <a:off x="191298" y="1215709"/>
            <a:ext cx="4257810" cy="332783"/>
          </a:xfrm>
          <a:prstGeom prst="rect">
            <a:avLst/>
          </a:prstGeom>
        </p:spPr>
        <p:txBody>
          <a:bodyPr vert="horz" wrap="square" lIns="0" tIns="12065" rIns="0" bIns="0" rtlCol="0">
            <a:spAutoFit/>
          </a:bodyPr>
          <a:lstStyle/>
          <a:p>
            <a:pPr marL="184150" indent="-171450">
              <a:lnSpc>
                <a:spcPct val="100000"/>
              </a:lnSpc>
              <a:spcBef>
                <a:spcPts val="95"/>
              </a:spcBef>
              <a:buFont typeface="Arial" panose="020B0604020202020204" pitchFamily="34" charset="0"/>
              <a:buChar char="•"/>
            </a:pPr>
            <a:r>
              <a:rPr lang="en-US" sz="1000" spc="-20" dirty="0">
                <a:latin typeface="Trebuchet MS"/>
                <a:cs typeface="Trebuchet MS"/>
              </a:rPr>
              <a:t>Set of features </a:t>
            </a:r>
            <a:r>
              <a:rPr lang="en-US" sz="1000" spc="-20" dirty="0">
                <a:solidFill>
                  <a:schemeClr val="bg1">
                    <a:lumMod val="65000"/>
                  </a:schemeClr>
                </a:solidFill>
                <a:latin typeface="Trebuchet MS"/>
                <a:cs typeface="Trebuchet MS"/>
              </a:rPr>
              <a:t>[2][3]</a:t>
            </a:r>
            <a:r>
              <a:rPr lang="en-US" sz="1000" spc="-20" dirty="0">
                <a:latin typeface="Trebuchet MS"/>
                <a:cs typeface="Trebuchet MS"/>
              </a:rPr>
              <a:t> </a:t>
            </a:r>
          </a:p>
          <a:p>
            <a:pPr marL="184150" indent="-171450">
              <a:lnSpc>
                <a:spcPct val="100000"/>
              </a:lnSpc>
              <a:spcBef>
                <a:spcPts val="95"/>
              </a:spcBef>
              <a:buFont typeface="Arial" panose="020B0604020202020204" pitchFamily="34" charset="0"/>
              <a:buChar char="•"/>
            </a:pPr>
            <a:r>
              <a:rPr lang="en-US" sz="1000" spc="-20" dirty="0">
                <a:latin typeface="Trebuchet MS"/>
                <a:cs typeface="Trebuchet MS"/>
              </a:rPr>
              <a:t>MFCC </a:t>
            </a:r>
            <a:endParaRPr lang="en-US" sz="1000" spc="-20" dirty="0">
              <a:latin typeface="Trebuchet MS" panose="020B0703020202090204" pitchFamily="34" charset="0"/>
              <a:cs typeface="Trebuchet MS"/>
            </a:endParaRPr>
          </a:p>
        </p:txBody>
      </p:sp>
      <p:sp>
        <p:nvSpPr>
          <p:cNvPr id="27" name="object 7">
            <a:extLst>
              <a:ext uri="{FF2B5EF4-FFF2-40B4-BE49-F238E27FC236}">
                <a16:creationId xmlns:a16="http://schemas.microsoft.com/office/drawing/2014/main" id="{9F9095BB-A7CF-C06F-7A69-E79BFBE5BFC5}"/>
              </a:ext>
            </a:extLst>
          </p:cNvPr>
          <p:cNvSpPr/>
          <p:nvPr/>
        </p:nvSpPr>
        <p:spPr>
          <a:xfrm>
            <a:off x="140498" y="1937133"/>
            <a:ext cx="5285740" cy="37190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28" name="object 8">
            <a:extLst>
              <a:ext uri="{FF2B5EF4-FFF2-40B4-BE49-F238E27FC236}">
                <a16:creationId xmlns:a16="http://schemas.microsoft.com/office/drawing/2014/main" id="{0FBC953C-FF7C-344F-EA8D-4BC79B93FCD9}"/>
              </a:ext>
            </a:extLst>
          </p:cNvPr>
          <p:cNvSpPr txBox="1"/>
          <p:nvPr/>
        </p:nvSpPr>
        <p:spPr>
          <a:xfrm>
            <a:off x="191298" y="1917095"/>
            <a:ext cx="1590810"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Evaluation</a:t>
            </a:r>
            <a:endParaRPr sz="1000">
              <a:latin typeface="Trebuchet MS"/>
              <a:cs typeface="Trebuchet MS"/>
            </a:endParaRPr>
          </a:p>
        </p:txBody>
      </p:sp>
      <p:grpSp>
        <p:nvGrpSpPr>
          <p:cNvPr id="29" name="object 9">
            <a:extLst>
              <a:ext uri="{FF2B5EF4-FFF2-40B4-BE49-F238E27FC236}">
                <a16:creationId xmlns:a16="http://schemas.microsoft.com/office/drawing/2014/main" id="{69105068-E96B-0F4A-BAA5-1672D681CEC3}"/>
              </a:ext>
            </a:extLst>
          </p:cNvPr>
          <p:cNvGrpSpPr/>
          <p:nvPr/>
        </p:nvGrpSpPr>
        <p:grpSpPr>
          <a:xfrm>
            <a:off x="140498" y="2100354"/>
            <a:ext cx="5285740" cy="446645"/>
            <a:chOff x="237197" y="1199184"/>
            <a:chExt cx="5285740" cy="226536"/>
          </a:xfrm>
        </p:grpSpPr>
        <p:pic>
          <p:nvPicPr>
            <p:cNvPr id="30" name="object 10">
              <a:extLst>
                <a:ext uri="{FF2B5EF4-FFF2-40B4-BE49-F238E27FC236}">
                  <a16:creationId xmlns:a16="http://schemas.microsoft.com/office/drawing/2014/main" id="{430E57D0-CDED-1890-E364-F1D08BA2C4DA}"/>
                </a:ext>
              </a:extLst>
            </p:cNvPr>
            <p:cNvPicPr/>
            <p:nvPr/>
          </p:nvPicPr>
          <p:blipFill>
            <a:blip r:embed="rId3" cstate="print"/>
            <a:stretch>
              <a:fillRect/>
            </a:stretch>
          </p:blipFill>
          <p:spPr>
            <a:xfrm>
              <a:off x="237197" y="1199184"/>
              <a:ext cx="5285667" cy="50609"/>
            </a:xfrm>
            <a:prstGeom prst="rect">
              <a:avLst/>
            </a:prstGeom>
          </p:spPr>
        </p:pic>
        <p:sp>
          <p:nvSpPr>
            <p:cNvPr id="31" name="object 12">
              <a:extLst>
                <a:ext uri="{FF2B5EF4-FFF2-40B4-BE49-F238E27FC236}">
                  <a16:creationId xmlns:a16="http://schemas.microsoft.com/office/drawing/2014/main" id="{4D522BB2-2E9D-7628-4D93-4CF51C00711F}"/>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32" name="object 6">
            <a:extLst>
              <a:ext uri="{FF2B5EF4-FFF2-40B4-BE49-F238E27FC236}">
                <a16:creationId xmlns:a16="http://schemas.microsoft.com/office/drawing/2014/main" id="{E6398137-7027-1EFC-F7AE-B5409D98B792}"/>
              </a:ext>
            </a:extLst>
          </p:cNvPr>
          <p:cNvSpPr txBox="1"/>
          <p:nvPr/>
        </p:nvSpPr>
        <p:spPr>
          <a:xfrm>
            <a:off x="191298" y="2136345"/>
            <a:ext cx="4257810" cy="319959"/>
          </a:xfrm>
          <a:prstGeom prst="rect">
            <a:avLst/>
          </a:prstGeom>
        </p:spPr>
        <p:txBody>
          <a:bodyPr vert="horz" wrap="square" lIns="0" tIns="12065" rIns="0" bIns="0" rtlCol="0">
            <a:spAutoFit/>
          </a:bodyPr>
          <a:lstStyle/>
          <a:p>
            <a:pPr marL="171450" indent="-171450" algn="l">
              <a:buFont typeface="Arial" panose="020B0604020202020204" pitchFamily="34" charset="0"/>
              <a:buChar char="•"/>
            </a:pPr>
            <a:r>
              <a:rPr lang="it-IT" sz="1000" b="0" i="0" u="none" strike="noStrike" dirty="0">
                <a:effectLst/>
                <a:latin typeface="Trebuchet MS" panose="020B0703020202090204" pitchFamily="34" charset="0"/>
              </a:rPr>
              <a:t>Machine Learning </a:t>
            </a:r>
            <a:r>
              <a:rPr lang="it-IT" sz="1000" b="0" i="0" u="none" strike="noStrike" dirty="0" err="1">
                <a:effectLst/>
                <a:latin typeface="Trebuchet MS" panose="020B0703020202090204" pitchFamily="34" charset="0"/>
              </a:rPr>
              <a:t>Architectures</a:t>
            </a:r>
            <a:endParaRPr lang="it-IT" sz="1000" b="0" i="0" u="none" strike="noStrike" dirty="0">
              <a:effectLst/>
              <a:latin typeface="Trebuchet MS" panose="020B0703020202090204" pitchFamily="34" charset="0"/>
            </a:endParaRPr>
          </a:p>
          <a:p>
            <a:pPr marL="171450" indent="-171450" algn="l">
              <a:buFont typeface="Arial" panose="020B0604020202020204" pitchFamily="34" charset="0"/>
              <a:buChar char="•"/>
            </a:pPr>
            <a:r>
              <a:rPr lang="it-IT" sz="1000" b="0" i="0" u="none" strike="noStrike" dirty="0">
                <a:effectLst/>
                <a:latin typeface="Trebuchet MS" panose="020B0703020202090204" pitchFamily="34" charset="0"/>
              </a:rPr>
              <a:t>Deep Learning </a:t>
            </a:r>
            <a:r>
              <a:rPr lang="it-IT" sz="1000" b="0" i="0" u="none" strike="noStrike" dirty="0" err="1">
                <a:effectLst/>
                <a:latin typeface="Trebuchet MS" panose="020B0703020202090204" pitchFamily="34" charset="0"/>
              </a:rPr>
              <a:t>Architectures</a:t>
            </a:r>
            <a:endParaRPr lang="it-IT" sz="1000" b="0" i="0" u="none" strike="noStrike" dirty="0">
              <a:effectLst/>
              <a:latin typeface="Trebuchet MS" panose="020B0703020202090204" pitchFamily="34" charset="0"/>
            </a:endParaRPr>
          </a:p>
        </p:txBody>
      </p:sp>
      <p:sp>
        <p:nvSpPr>
          <p:cNvPr id="33" name="object 6">
            <a:extLst>
              <a:ext uri="{FF2B5EF4-FFF2-40B4-BE49-F238E27FC236}">
                <a16:creationId xmlns:a16="http://schemas.microsoft.com/office/drawing/2014/main" id="{97621BCE-E671-0363-4EF2-15B07F478273}"/>
              </a:ext>
            </a:extLst>
          </p:cNvPr>
          <p:cNvSpPr txBox="1"/>
          <p:nvPr/>
        </p:nvSpPr>
        <p:spPr>
          <a:xfrm>
            <a:off x="140498" y="2628520"/>
            <a:ext cx="5352480" cy="166071"/>
          </a:xfrm>
          <a:prstGeom prst="rect">
            <a:avLst/>
          </a:prstGeom>
        </p:spPr>
        <p:txBody>
          <a:bodyPr vert="horz" wrap="square" lIns="0" tIns="12065" rIns="0" bIns="0" rtlCol="0">
            <a:spAutoFit/>
          </a:bodyPr>
          <a:lstStyle/>
          <a:p>
            <a:pPr marL="12700">
              <a:lnSpc>
                <a:spcPct val="100000"/>
              </a:lnSpc>
              <a:spcBef>
                <a:spcPts val="95"/>
              </a:spcBef>
            </a:pPr>
            <a:r>
              <a:rPr lang="en-US" sz="1000" spc="-20">
                <a:latin typeface="Trebuchet MS"/>
                <a:cs typeface="Trebuchet MS"/>
              </a:rPr>
              <a:t>Evaluated using Accuracy</a:t>
            </a:r>
          </a:p>
        </p:txBody>
      </p:sp>
      <p:sp>
        <p:nvSpPr>
          <p:cNvPr id="5" name="object 14">
            <a:extLst>
              <a:ext uri="{FF2B5EF4-FFF2-40B4-BE49-F238E27FC236}">
                <a16:creationId xmlns:a16="http://schemas.microsoft.com/office/drawing/2014/main" id="{20F45236-51CC-732E-8071-1EE4D100B865}"/>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3696440910"/>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3E956-B35E-0D24-426D-F8C389F1818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3EEBFEC-6EDF-A824-ED74-E4B2C8E6CCEA}"/>
              </a:ext>
            </a:extLst>
          </p:cNvPr>
          <p:cNvSpPr txBox="1"/>
          <p:nvPr/>
        </p:nvSpPr>
        <p:spPr>
          <a:xfrm>
            <a:off x="95300" y="70025"/>
            <a:ext cx="27114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1.2 </a:t>
            </a:r>
            <a:r>
              <a:rPr lang="it-IT" sz="1400" b="1" spc="-5" err="1">
                <a:solidFill>
                  <a:srgbClr val="005714"/>
                </a:solidFill>
                <a:latin typeface="Arial"/>
                <a:cs typeface="Arial"/>
              </a:rPr>
              <a:t>Classification</a:t>
            </a:r>
            <a:r>
              <a:rPr lang="it-IT" sz="1400" b="1" spc="-5">
                <a:solidFill>
                  <a:srgbClr val="005714"/>
                </a:solidFill>
                <a:latin typeface="Arial"/>
                <a:cs typeface="Arial"/>
              </a:rPr>
              <a:t>: features’ set</a:t>
            </a:r>
            <a:endParaRPr sz="1400">
              <a:latin typeface="Arial"/>
              <a:cs typeface="Arial"/>
            </a:endParaRPr>
          </a:p>
        </p:txBody>
      </p:sp>
      <p:sp>
        <p:nvSpPr>
          <p:cNvPr id="4" name="object 4">
            <a:extLst>
              <a:ext uri="{FF2B5EF4-FFF2-40B4-BE49-F238E27FC236}">
                <a16:creationId xmlns:a16="http://schemas.microsoft.com/office/drawing/2014/main" id="{DB9D84A4-F096-4F16-8E51-0FF518508B83}"/>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FEB5D39D-3621-F625-B0D5-C7DF5E7516FB}"/>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A198E346-B416-DF9E-5C81-3EDC248FBB01}"/>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2A9136EC-7731-11A9-D957-B79D579F870E}"/>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A20F09BD-65D8-D496-5580-F01EF3AFB1E1}"/>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AA461C34-E8F4-846F-916E-458892F8958F}"/>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143D0D3A-5516-F2E8-1D27-FBB36BE6818A}"/>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37508BDA-78C1-70AD-0E2C-51EB6564F7BA}"/>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14AC881B-8C0B-6C6E-947B-D6119B25EC3A}"/>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39271ADD-9CEA-3772-8429-3293C0A5AFC3}"/>
              </a:ext>
            </a:extLst>
          </p:cNvPr>
          <p:cNvSpPr txBox="1"/>
          <p:nvPr/>
        </p:nvSpPr>
        <p:spPr>
          <a:xfrm>
            <a:off x="5492978"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8</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C5CA576C-9A18-72E9-142F-B6B5ACBCB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5" name="object 7">
            <a:extLst>
              <a:ext uri="{FF2B5EF4-FFF2-40B4-BE49-F238E27FC236}">
                <a16:creationId xmlns:a16="http://schemas.microsoft.com/office/drawing/2014/main" id="{2ADA473B-7151-6DA2-2185-3B91D0517724}"/>
              </a:ext>
            </a:extLst>
          </p:cNvPr>
          <p:cNvSpPr/>
          <p:nvPr/>
        </p:nvSpPr>
        <p:spPr>
          <a:xfrm>
            <a:off x="226309" y="801379"/>
            <a:ext cx="1978179" cy="17589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6" name="object 8">
            <a:extLst>
              <a:ext uri="{FF2B5EF4-FFF2-40B4-BE49-F238E27FC236}">
                <a16:creationId xmlns:a16="http://schemas.microsoft.com/office/drawing/2014/main" id="{497BB466-F160-8282-BBB9-CD0E13E7F6BD}"/>
              </a:ext>
            </a:extLst>
          </p:cNvPr>
          <p:cNvSpPr txBox="1"/>
          <p:nvPr/>
        </p:nvSpPr>
        <p:spPr>
          <a:xfrm>
            <a:off x="277109" y="781341"/>
            <a:ext cx="2117317"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Spectral Centroid</a:t>
            </a:r>
            <a:endParaRPr sz="1000">
              <a:latin typeface="Trebuchet MS"/>
              <a:cs typeface="Trebuchet MS"/>
            </a:endParaRPr>
          </a:p>
        </p:txBody>
      </p:sp>
      <p:grpSp>
        <p:nvGrpSpPr>
          <p:cNvPr id="15" name="object 9">
            <a:extLst>
              <a:ext uri="{FF2B5EF4-FFF2-40B4-BE49-F238E27FC236}">
                <a16:creationId xmlns:a16="http://schemas.microsoft.com/office/drawing/2014/main" id="{2DDFB80B-2ED3-22D2-DABF-F360D3242689}"/>
              </a:ext>
            </a:extLst>
          </p:cNvPr>
          <p:cNvGrpSpPr/>
          <p:nvPr/>
        </p:nvGrpSpPr>
        <p:grpSpPr>
          <a:xfrm>
            <a:off x="226310" y="964599"/>
            <a:ext cx="1978206" cy="696901"/>
            <a:chOff x="237197" y="1199184"/>
            <a:chExt cx="5285740" cy="226536"/>
          </a:xfrm>
        </p:grpSpPr>
        <p:pic>
          <p:nvPicPr>
            <p:cNvPr id="19" name="object 10">
              <a:extLst>
                <a:ext uri="{FF2B5EF4-FFF2-40B4-BE49-F238E27FC236}">
                  <a16:creationId xmlns:a16="http://schemas.microsoft.com/office/drawing/2014/main" id="{755E6EB6-08BD-E32D-55D8-8EBA4B673082}"/>
                </a:ext>
              </a:extLst>
            </p:cNvPr>
            <p:cNvPicPr/>
            <p:nvPr/>
          </p:nvPicPr>
          <p:blipFill>
            <a:blip r:embed="rId3" cstate="print"/>
            <a:stretch>
              <a:fillRect/>
            </a:stretch>
          </p:blipFill>
          <p:spPr>
            <a:xfrm>
              <a:off x="237197" y="1199184"/>
              <a:ext cx="5285667" cy="50609"/>
            </a:xfrm>
            <a:prstGeom prst="rect">
              <a:avLst/>
            </a:prstGeom>
          </p:spPr>
        </p:pic>
        <p:sp>
          <p:nvSpPr>
            <p:cNvPr id="20" name="object 12">
              <a:extLst>
                <a:ext uri="{FF2B5EF4-FFF2-40B4-BE49-F238E27FC236}">
                  <a16:creationId xmlns:a16="http://schemas.microsoft.com/office/drawing/2014/main" id="{488267E4-940D-EDA7-DC97-E7E66AF5E707}"/>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21" name="object 6">
                <a:extLst>
                  <a:ext uri="{FF2B5EF4-FFF2-40B4-BE49-F238E27FC236}">
                    <a16:creationId xmlns:a16="http://schemas.microsoft.com/office/drawing/2014/main" id="{2DB5904D-C29E-621D-6186-478EC49FFB09}"/>
                  </a:ext>
                </a:extLst>
              </p:cNvPr>
              <p:cNvSpPr txBox="1"/>
              <p:nvPr/>
            </p:nvSpPr>
            <p:spPr>
              <a:xfrm>
                <a:off x="200346" y="1134158"/>
                <a:ext cx="1908623" cy="361574"/>
              </a:xfrm>
              <a:prstGeom prst="rect">
                <a:avLst/>
              </a:prstGeom>
            </p:spPr>
            <p:txBody>
              <a:bodyPr vert="horz" wrap="square" lIns="0" tIns="12065" rIns="0" bIns="0" rtlCol="0">
                <a:spAutoFit/>
              </a:bodyPr>
              <a:lstStyle/>
              <a:p>
                <a:pPr marL="12700">
                  <a:lnSpc>
                    <a:spcPct val="100000"/>
                  </a:lnSpc>
                  <a:spcBef>
                    <a:spcPts val="95"/>
                  </a:spcBef>
                </a:pPr>
                <a14:m>
                  <m:oMathPara xmlns:m="http://schemas.openxmlformats.org/officeDocument/2006/math">
                    <m:oMathParaPr>
                      <m:jc m:val="centerGroup"/>
                    </m:oMathParaPr>
                    <m:oMath xmlns:m="http://schemas.openxmlformats.org/officeDocument/2006/math">
                      <m:r>
                        <a:rPr lang="en-US" sz="1000" b="0" i="1" spc="-20" smtClean="0">
                          <a:latin typeface="Cambria Math" panose="02040503050406030204" pitchFamily="18" charset="0"/>
                          <a:cs typeface="Trebuchet MS"/>
                        </a:rPr>
                        <m:t>𝐶𝑒𝑛𝑡𝑟𝑜𝑖𝑑</m:t>
                      </m:r>
                      <m:r>
                        <a:rPr lang="en-US" sz="1000" b="0" i="1" spc="-20" smtClean="0">
                          <a:latin typeface="Cambria Math" panose="02040503050406030204" pitchFamily="18" charset="0"/>
                          <a:cs typeface="Trebuchet MS"/>
                        </a:rPr>
                        <m:t>= </m:t>
                      </m:r>
                      <m:f>
                        <m:fPr>
                          <m:ctrlPr>
                            <a:rPr lang="en-US" sz="1000" b="0" i="1" spc="-20" smtClean="0">
                              <a:latin typeface="Cambria Math" panose="02040503050406030204" pitchFamily="18" charset="0"/>
                            </a:rPr>
                          </m:ctrlPr>
                        </m:fPr>
                        <m:num>
                          <m:nary>
                            <m:naryPr>
                              <m:chr m:val="∑"/>
                              <m:limLoc m:val="subSup"/>
                              <m:ctrlPr>
                                <a:rPr lang="en-US" sz="1000" b="0" i="1" spc="-20" smtClean="0">
                                  <a:latin typeface="Cambria Math" panose="02040503050406030204" pitchFamily="18" charset="0"/>
                                </a:rPr>
                              </m:ctrlPr>
                            </m:naryPr>
                            <m:sub>
                              <m:r>
                                <m:rPr>
                                  <m:brk m:alnAt="25"/>
                                </m:rPr>
                                <a:rPr lang="en-US" sz="1000" b="0" i="1" spc="-20" smtClean="0">
                                  <a:latin typeface="Cambria Math" panose="02040503050406030204" pitchFamily="18" charset="0"/>
                                </a:rPr>
                                <m:t>𝑛</m:t>
                              </m:r>
                              <m:r>
                                <a:rPr lang="en-US" sz="1000" b="0" i="1" spc="-20" smtClean="0">
                                  <a:latin typeface="Cambria Math" panose="02040503050406030204" pitchFamily="18" charset="0"/>
                                </a:rPr>
                                <m:t>=0</m:t>
                              </m:r>
                            </m:sub>
                            <m:sup>
                              <m:r>
                                <a:rPr lang="en-US" sz="1000" b="0" i="1" spc="-20" smtClean="0">
                                  <a:latin typeface="Cambria Math" panose="02040503050406030204" pitchFamily="18" charset="0"/>
                                </a:rPr>
                                <m:t>𝑁</m:t>
                              </m:r>
                              <m:r>
                                <a:rPr lang="en-US" sz="1000" b="0" i="1" spc="-20" smtClean="0">
                                  <a:latin typeface="Cambria Math" panose="02040503050406030204" pitchFamily="18" charset="0"/>
                                </a:rPr>
                                <m:t>−1</m:t>
                              </m:r>
                            </m:sup>
                            <m:e>
                              <m:r>
                                <a:rPr lang="en-US" sz="1000" b="0" i="1" spc="-20" smtClean="0">
                                  <a:latin typeface="Cambria Math" panose="02040503050406030204" pitchFamily="18" charset="0"/>
                                </a:rPr>
                                <m:t>𝑓</m:t>
                              </m:r>
                              <m:d>
                                <m:dPr>
                                  <m:ctrlPr>
                                    <a:rPr lang="en-US" sz="1000" b="0" i="1" spc="-20" smtClean="0">
                                      <a:latin typeface="Cambria Math" panose="02040503050406030204" pitchFamily="18" charset="0"/>
                                    </a:rPr>
                                  </m:ctrlPr>
                                </m:dPr>
                                <m:e>
                                  <m:r>
                                    <a:rPr lang="en-US" sz="1000" b="0" i="1" spc="-20" smtClean="0">
                                      <a:latin typeface="Cambria Math" panose="02040503050406030204" pitchFamily="18" charset="0"/>
                                    </a:rPr>
                                    <m:t>𝑛</m:t>
                                  </m:r>
                                </m:e>
                              </m:d>
                              <m:r>
                                <a:rPr lang="en-US" sz="1000" b="0" i="1" spc="-20" smtClean="0">
                                  <a:latin typeface="Cambria Math" panose="02040503050406030204" pitchFamily="18" charset="0"/>
                                </a:rPr>
                                <m:t>𝑥</m:t>
                              </m:r>
                              <m:r>
                                <a:rPr lang="en-US" sz="1000" b="0" i="1" spc="-20" smtClean="0">
                                  <a:latin typeface="Cambria Math" panose="02040503050406030204" pitchFamily="18" charset="0"/>
                                </a:rPr>
                                <m:t>(</m:t>
                              </m:r>
                              <m:r>
                                <a:rPr lang="en-US" sz="1000" b="0" i="1" spc="-20" smtClean="0">
                                  <a:latin typeface="Cambria Math" panose="02040503050406030204" pitchFamily="18" charset="0"/>
                                </a:rPr>
                                <m:t>𝑛</m:t>
                              </m:r>
                              <m:r>
                                <a:rPr lang="en-US" sz="1000" b="0" i="1" spc="-20" smtClean="0">
                                  <a:latin typeface="Cambria Math" panose="02040503050406030204" pitchFamily="18" charset="0"/>
                                </a:rPr>
                                <m:t>)</m:t>
                              </m:r>
                            </m:e>
                          </m:nary>
                        </m:num>
                        <m:den>
                          <m:nary>
                            <m:naryPr>
                              <m:chr m:val="∑"/>
                              <m:limLoc m:val="subSup"/>
                              <m:ctrlPr>
                                <a:rPr lang="en-US" sz="1000" b="0" i="1" spc="-20" smtClean="0">
                                  <a:latin typeface="Cambria Math" panose="02040503050406030204" pitchFamily="18" charset="0"/>
                                </a:rPr>
                              </m:ctrlPr>
                            </m:naryPr>
                            <m:sub>
                              <m:r>
                                <m:rPr>
                                  <m:brk m:alnAt="25"/>
                                </m:rPr>
                                <a:rPr lang="en-US" sz="1000" b="0" i="1" spc="-20" smtClean="0">
                                  <a:latin typeface="Cambria Math" panose="02040503050406030204" pitchFamily="18" charset="0"/>
                                </a:rPr>
                                <m:t>𝑛</m:t>
                              </m:r>
                              <m:r>
                                <a:rPr lang="en-US" sz="1000" b="0" i="1" spc="-20" smtClean="0">
                                  <a:latin typeface="Cambria Math" panose="02040503050406030204" pitchFamily="18" charset="0"/>
                                </a:rPr>
                                <m:t>=0</m:t>
                              </m:r>
                            </m:sub>
                            <m:sup>
                              <m:r>
                                <a:rPr lang="en-US" sz="1000" b="0" i="1" spc="-20" smtClean="0">
                                  <a:latin typeface="Cambria Math" panose="02040503050406030204" pitchFamily="18" charset="0"/>
                                </a:rPr>
                                <m:t>𝑁</m:t>
                              </m:r>
                              <m:r>
                                <a:rPr lang="en-US" sz="1000" b="0" i="1" spc="-20" smtClean="0">
                                  <a:latin typeface="Cambria Math" panose="02040503050406030204" pitchFamily="18" charset="0"/>
                                </a:rPr>
                                <m:t>−1</m:t>
                              </m:r>
                            </m:sup>
                            <m:e>
                              <m:r>
                                <a:rPr lang="en-US" sz="1000" b="0" i="1" spc="-20" smtClean="0">
                                  <a:latin typeface="Cambria Math" panose="02040503050406030204" pitchFamily="18" charset="0"/>
                                </a:rPr>
                                <m:t>𝑥</m:t>
                              </m:r>
                              <m:r>
                                <a:rPr lang="en-US" sz="1000" b="0" i="1" spc="-20" smtClean="0">
                                  <a:latin typeface="Cambria Math" panose="02040503050406030204" pitchFamily="18" charset="0"/>
                                </a:rPr>
                                <m:t>(</m:t>
                              </m:r>
                              <m:r>
                                <a:rPr lang="en-US" sz="1000" b="0" i="1" spc="-20" smtClean="0">
                                  <a:latin typeface="Cambria Math" panose="02040503050406030204" pitchFamily="18" charset="0"/>
                                </a:rPr>
                                <m:t>𝑛</m:t>
                              </m:r>
                              <m:r>
                                <a:rPr lang="en-US" sz="1000" b="0" i="1" spc="-20" smtClean="0">
                                  <a:latin typeface="Cambria Math" panose="02040503050406030204" pitchFamily="18" charset="0"/>
                                </a:rPr>
                                <m:t>)</m:t>
                              </m:r>
                            </m:e>
                          </m:nary>
                        </m:den>
                      </m:f>
                    </m:oMath>
                  </m:oMathPara>
                </a14:m>
                <a:endParaRPr lang="en-US" sz="1000" b="0" spc="-20">
                  <a:latin typeface="Trebuchet MS"/>
                  <a:cs typeface="Trebuchet MS"/>
                </a:endParaRPr>
              </a:p>
            </p:txBody>
          </p:sp>
        </mc:Choice>
        <mc:Fallback xmlns="">
          <p:sp>
            <p:nvSpPr>
              <p:cNvPr id="21" name="object 6">
                <a:extLst>
                  <a:ext uri="{FF2B5EF4-FFF2-40B4-BE49-F238E27FC236}">
                    <a16:creationId xmlns:a16="http://schemas.microsoft.com/office/drawing/2014/main" id="{2DB5904D-C29E-621D-6186-478EC49FFB09}"/>
                  </a:ext>
                </a:extLst>
              </p:cNvPr>
              <p:cNvSpPr txBox="1">
                <a:spLocks noRot="1" noChangeAspect="1" noMove="1" noResize="1" noEditPoints="1" noAdjustHandles="1" noChangeArrowheads="1" noChangeShapeType="1" noTextEdit="1"/>
              </p:cNvSpPr>
              <p:nvPr/>
            </p:nvSpPr>
            <p:spPr>
              <a:xfrm>
                <a:off x="200346" y="1134158"/>
                <a:ext cx="1908623" cy="361574"/>
              </a:xfrm>
              <a:prstGeom prst="rect">
                <a:avLst/>
              </a:prstGeom>
              <a:blipFill>
                <a:blip r:embed="rId4"/>
                <a:stretch>
                  <a:fillRect t="-62069" b="-110345"/>
                </a:stretch>
              </a:blipFill>
            </p:spPr>
            <p:txBody>
              <a:bodyPr/>
              <a:lstStyle/>
              <a:p>
                <a:r>
                  <a:rPr lang="it-IT">
                    <a:noFill/>
                  </a:rPr>
                  <a:t> </a:t>
                </a:r>
              </a:p>
            </p:txBody>
          </p:sp>
        </mc:Fallback>
      </mc:AlternateContent>
      <p:sp>
        <p:nvSpPr>
          <p:cNvPr id="22" name="object 7">
            <a:extLst>
              <a:ext uri="{FF2B5EF4-FFF2-40B4-BE49-F238E27FC236}">
                <a16:creationId xmlns:a16="http://schemas.microsoft.com/office/drawing/2014/main" id="{7D17A0EA-3184-4514-D887-56B6E8DEBEB3}"/>
              </a:ext>
            </a:extLst>
          </p:cNvPr>
          <p:cNvSpPr/>
          <p:nvPr/>
        </p:nvSpPr>
        <p:spPr>
          <a:xfrm>
            <a:off x="226309" y="1879676"/>
            <a:ext cx="1978179" cy="17589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23" name="object 8">
            <a:extLst>
              <a:ext uri="{FF2B5EF4-FFF2-40B4-BE49-F238E27FC236}">
                <a16:creationId xmlns:a16="http://schemas.microsoft.com/office/drawing/2014/main" id="{2F4158C2-178E-B4F4-B3EB-4D47688235E9}"/>
              </a:ext>
            </a:extLst>
          </p:cNvPr>
          <p:cNvSpPr txBox="1"/>
          <p:nvPr/>
        </p:nvSpPr>
        <p:spPr>
          <a:xfrm>
            <a:off x="277109" y="1859638"/>
            <a:ext cx="2117317"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Bandwidth</a:t>
            </a:r>
            <a:endParaRPr sz="1000">
              <a:latin typeface="Trebuchet MS"/>
              <a:cs typeface="Trebuchet MS"/>
            </a:endParaRPr>
          </a:p>
        </p:txBody>
      </p:sp>
      <p:grpSp>
        <p:nvGrpSpPr>
          <p:cNvPr id="24" name="object 9">
            <a:extLst>
              <a:ext uri="{FF2B5EF4-FFF2-40B4-BE49-F238E27FC236}">
                <a16:creationId xmlns:a16="http://schemas.microsoft.com/office/drawing/2014/main" id="{5404F568-91D5-600C-4FC5-21AE6AA9588E}"/>
              </a:ext>
            </a:extLst>
          </p:cNvPr>
          <p:cNvGrpSpPr/>
          <p:nvPr/>
        </p:nvGrpSpPr>
        <p:grpSpPr>
          <a:xfrm>
            <a:off x="226310" y="2042896"/>
            <a:ext cx="1978178" cy="943635"/>
            <a:chOff x="237197" y="1199184"/>
            <a:chExt cx="5285740" cy="226536"/>
          </a:xfrm>
        </p:grpSpPr>
        <p:pic>
          <p:nvPicPr>
            <p:cNvPr id="25" name="object 10">
              <a:extLst>
                <a:ext uri="{FF2B5EF4-FFF2-40B4-BE49-F238E27FC236}">
                  <a16:creationId xmlns:a16="http://schemas.microsoft.com/office/drawing/2014/main" id="{ED28D06D-7297-AE8F-0EEF-7BAB8753AA3A}"/>
                </a:ext>
              </a:extLst>
            </p:cNvPr>
            <p:cNvPicPr/>
            <p:nvPr/>
          </p:nvPicPr>
          <p:blipFill>
            <a:blip r:embed="rId3" cstate="print"/>
            <a:stretch>
              <a:fillRect/>
            </a:stretch>
          </p:blipFill>
          <p:spPr>
            <a:xfrm>
              <a:off x="237197" y="1199184"/>
              <a:ext cx="5285667" cy="50609"/>
            </a:xfrm>
            <a:prstGeom prst="rect">
              <a:avLst/>
            </a:prstGeom>
          </p:spPr>
        </p:pic>
        <p:sp>
          <p:nvSpPr>
            <p:cNvPr id="26" name="object 12">
              <a:extLst>
                <a:ext uri="{FF2B5EF4-FFF2-40B4-BE49-F238E27FC236}">
                  <a16:creationId xmlns:a16="http://schemas.microsoft.com/office/drawing/2014/main" id="{12B21895-754D-E925-1572-29D719DDB916}"/>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58" name="object 7">
            <a:extLst>
              <a:ext uri="{FF2B5EF4-FFF2-40B4-BE49-F238E27FC236}">
                <a16:creationId xmlns:a16="http://schemas.microsoft.com/office/drawing/2014/main" id="{4912BB3B-A80D-6320-95F7-C9A27BA9FB04}"/>
              </a:ext>
            </a:extLst>
          </p:cNvPr>
          <p:cNvSpPr/>
          <p:nvPr/>
        </p:nvSpPr>
        <p:spPr>
          <a:xfrm>
            <a:off x="2881392" y="801379"/>
            <a:ext cx="1978179" cy="17589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59" name="object 8">
            <a:extLst>
              <a:ext uri="{FF2B5EF4-FFF2-40B4-BE49-F238E27FC236}">
                <a16:creationId xmlns:a16="http://schemas.microsoft.com/office/drawing/2014/main" id="{31B42A57-40F8-41E1-12C9-DCDC149078FC}"/>
              </a:ext>
            </a:extLst>
          </p:cNvPr>
          <p:cNvSpPr txBox="1"/>
          <p:nvPr/>
        </p:nvSpPr>
        <p:spPr>
          <a:xfrm>
            <a:off x="2932192" y="781341"/>
            <a:ext cx="2117317"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RMS</a:t>
            </a:r>
            <a:endParaRPr sz="1000">
              <a:latin typeface="Trebuchet MS"/>
              <a:cs typeface="Trebuchet MS"/>
            </a:endParaRPr>
          </a:p>
        </p:txBody>
      </p:sp>
      <p:grpSp>
        <p:nvGrpSpPr>
          <p:cNvPr id="60" name="object 9">
            <a:extLst>
              <a:ext uri="{FF2B5EF4-FFF2-40B4-BE49-F238E27FC236}">
                <a16:creationId xmlns:a16="http://schemas.microsoft.com/office/drawing/2014/main" id="{77589914-C6E1-EDF2-390B-D888652B2BAF}"/>
              </a:ext>
            </a:extLst>
          </p:cNvPr>
          <p:cNvGrpSpPr/>
          <p:nvPr/>
        </p:nvGrpSpPr>
        <p:grpSpPr>
          <a:xfrm>
            <a:off x="2881393" y="964599"/>
            <a:ext cx="1978206" cy="703774"/>
            <a:chOff x="237197" y="1199184"/>
            <a:chExt cx="5285740" cy="226536"/>
          </a:xfrm>
        </p:grpSpPr>
        <p:pic>
          <p:nvPicPr>
            <p:cNvPr id="61" name="object 10">
              <a:extLst>
                <a:ext uri="{FF2B5EF4-FFF2-40B4-BE49-F238E27FC236}">
                  <a16:creationId xmlns:a16="http://schemas.microsoft.com/office/drawing/2014/main" id="{B76A19D7-4DAF-1AC2-4C50-84678C46602E}"/>
                </a:ext>
              </a:extLst>
            </p:cNvPr>
            <p:cNvPicPr/>
            <p:nvPr/>
          </p:nvPicPr>
          <p:blipFill>
            <a:blip r:embed="rId3" cstate="print"/>
            <a:stretch>
              <a:fillRect/>
            </a:stretch>
          </p:blipFill>
          <p:spPr>
            <a:xfrm>
              <a:off x="237197" y="1199184"/>
              <a:ext cx="5285667" cy="50609"/>
            </a:xfrm>
            <a:prstGeom prst="rect">
              <a:avLst/>
            </a:prstGeom>
          </p:spPr>
        </p:pic>
        <p:sp>
          <p:nvSpPr>
            <p:cNvPr id="62" name="object 12">
              <a:extLst>
                <a:ext uri="{FF2B5EF4-FFF2-40B4-BE49-F238E27FC236}">
                  <a16:creationId xmlns:a16="http://schemas.microsoft.com/office/drawing/2014/main" id="{03F73A41-0800-35CA-7B40-D91A7D2BCE60}"/>
                </a:ext>
              </a:extLst>
            </p:cNvPr>
            <p:cNvSpPr/>
            <p:nvPr/>
          </p:nvSpPr>
          <p:spPr>
            <a:xfrm>
              <a:off x="237197" y="1218689"/>
              <a:ext cx="5285740" cy="207031"/>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63" name="object 6">
                <a:extLst>
                  <a:ext uri="{FF2B5EF4-FFF2-40B4-BE49-F238E27FC236}">
                    <a16:creationId xmlns:a16="http://schemas.microsoft.com/office/drawing/2014/main" id="{BC07BB3C-D1EB-0145-74E6-4574DC0A4B25}"/>
                  </a:ext>
                </a:extLst>
              </p:cNvPr>
              <p:cNvSpPr txBox="1"/>
              <p:nvPr/>
            </p:nvSpPr>
            <p:spPr>
              <a:xfrm>
                <a:off x="2932189" y="1072748"/>
                <a:ext cx="1908623" cy="466859"/>
              </a:xfrm>
              <a:prstGeom prst="rect">
                <a:avLst/>
              </a:prstGeom>
            </p:spPr>
            <p:txBody>
              <a:bodyPr vert="horz" wrap="square" lIns="0" tIns="12065" rIns="0" bIns="0" rtlCol="0">
                <a:spAutoFit/>
              </a:bodyPr>
              <a:lstStyle/>
              <a:p>
                <a:pPr marL="12700">
                  <a:lnSpc>
                    <a:spcPct val="100000"/>
                  </a:lnSpc>
                  <a:spcBef>
                    <a:spcPts val="95"/>
                  </a:spcBef>
                </a:pPr>
                <a14:m>
                  <m:oMathPara xmlns:m="http://schemas.openxmlformats.org/officeDocument/2006/math">
                    <m:oMathParaPr>
                      <m:jc m:val="centerGroup"/>
                    </m:oMathParaPr>
                    <m:oMath xmlns:m="http://schemas.openxmlformats.org/officeDocument/2006/math">
                      <m:r>
                        <a:rPr lang="en-US" sz="1000" b="0" i="1" spc="-20" smtClean="0">
                          <a:latin typeface="Cambria Math" panose="02040503050406030204" pitchFamily="18" charset="0"/>
                          <a:cs typeface="Trebuchet MS"/>
                        </a:rPr>
                        <m:t>𝑅𝑀𝑆𝐸</m:t>
                      </m:r>
                      <m:r>
                        <a:rPr lang="en-US" sz="1000" b="0" i="1" spc="-20" smtClean="0">
                          <a:latin typeface="Cambria Math" panose="02040503050406030204" pitchFamily="18" charset="0"/>
                          <a:cs typeface="Trebuchet MS"/>
                        </a:rPr>
                        <m:t>(</m:t>
                      </m:r>
                      <m:r>
                        <a:rPr lang="en-US" sz="1000" b="0" i="1" spc="-20" smtClean="0">
                          <a:latin typeface="Cambria Math" panose="02040503050406030204" pitchFamily="18" charset="0"/>
                          <a:cs typeface="Trebuchet MS"/>
                        </a:rPr>
                        <m:t>𝑥</m:t>
                      </m:r>
                      <m:r>
                        <a:rPr lang="en-US" sz="1000" b="0" i="1" spc="-20" smtClean="0">
                          <a:latin typeface="Cambria Math" panose="02040503050406030204" pitchFamily="18" charset="0"/>
                          <a:cs typeface="Trebuchet MS"/>
                        </a:rPr>
                        <m:t>)= </m:t>
                      </m:r>
                      <m:rad>
                        <m:radPr>
                          <m:degHide m:val="on"/>
                          <m:ctrlPr>
                            <a:rPr lang="en-US" sz="1000" b="0" i="1" spc="-20" smtClean="0">
                              <a:latin typeface="Cambria Math" panose="02040503050406030204" pitchFamily="18" charset="0"/>
                            </a:rPr>
                          </m:ctrlPr>
                        </m:radPr>
                        <m:deg/>
                        <m:e>
                          <m:f>
                            <m:fPr>
                              <m:ctrlPr>
                                <a:rPr lang="en-US" sz="1000" b="0" i="1" spc="-20" smtClean="0">
                                  <a:latin typeface="Cambria Math" panose="02040503050406030204" pitchFamily="18" charset="0"/>
                                </a:rPr>
                              </m:ctrlPr>
                            </m:fPr>
                            <m:num>
                              <m:r>
                                <a:rPr lang="en-US" sz="1000" b="0" i="1" spc="-20" smtClean="0">
                                  <a:latin typeface="Cambria Math" panose="02040503050406030204" pitchFamily="18" charset="0"/>
                                </a:rPr>
                                <m:t>1</m:t>
                              </m:r>
                            </m:num>
                            <m:den>
                              <m:r>
                                <a:rPr lang="en-US" sz="1000" b="0" i="1" spc="-20" smtClean="0">
                                  <a:latin typeface="Cambria Math" panose="02040503050406030204" pitchFamily="18" charset="0"/>
                                </a:rPr>
                                <m:t>𝑁</m:t>
                              </m:r>
                            </m:den>
                          </m:f>
                          <m:nary>
                            <m:naryPr>
                              <m:chr m:val="∑"/>
                              <m:supHide m:val="on"/>
                              <m:ctrlPr>
                                <a:rPr lang="en-US" sz="1000" b="0" i="1" spc="-20" smtClean="0">
                                  <a:latin typeface="Cambria Math" panose="02040503050406030204" pitchFamily="18" charset="0"/>
                                </a:rPr>
                              </m:ctrlPr>
                            </m:naryPr>
                            <m:sub>
                              <m:r>
                                <m:rPr>
                                  <m:brk m:alnAt="7"/>
                                </m:rPr>
                                <a:rPr lang="en-US" sz="1000" b="0" i="1" spc="-20" smtClean="0">
                                  <a:latin typeface="Cambria Math" panose="02040503050406030204" pitchFamily="18" charset="0"/>
                                </a:rPr>
                                <m:t>𝑛</m:t>
                              </m:r>
                            </m:sub>
                            <m:sup/>
                            <m:e>
                              <m:sSup>
                                <m:sSupPr>
                                  <m:ctrlPr>
                                    <a:rPr lang="en-US" sz="1000" b="0" i="1" spc="-20" smtClean="0">
                                      <a:latin typeface="Cambria Math" panose="02040503050406030204" pitchFamily="18" charset="0"/>
                                    </a:rPr>
                                  </m:ctrlPr>
                                </m:sSupPr>
                                <m:e>
                                  <m:r>
                                    <a:rPr lang="en-US" sz="1000" b="0" i="1" spc="-20" smtClean="0">
                                      <a:latin typeface="Cambria Math" panose="02040503050406030204" pitchFamily="18" charset="0"/>
                                    </a:rPr>
                                    <m:t>|</m:t>
                                  </m:r>
                                  <m:r>
                                    <a:rPr lang="en-US" sz="1000" b="0" i="1" spc="-20" smtClean="0">
                                      <a:latin typeface="Cambria Math" panose="02040503050406030204" pitchFamily="18" charset="0"/>
                                    </a:rPr>
                                    <m:t>𝑥</m:t>
                                  </m:r>
                                  <m:d>
                                    <m:dPr>
                                      <m:ctrlPr>
                                        <a:rPr lang="en-US" sz="1000" b="0" i="1" spc="-20" smtClean="0">
                                          <a:latin typeface="Cambria Math" panose="02040503050406030204" pitchFamily="18" charset="0"/>
                                        </a:rPr>
                                      </m:ctrlPr>
                                    </m:dPr>
                                    <m:e>
                                      <m:r>
                                        <a:rPr lang="en-US" sz="1000" b="0" i="1" spc="-20" smtClean="0">
                                          <a:latin typeface="Cambria Math" panose="02040503050406030204" pitchFamily="18" charset="0"/>
                                        </a:rPr>
                                        <m:t>𝑛</m:t>
                                      </m:r>
                                    </m:e>
                                  </m:d>
                                  <m:r>
                                    <a:rPr lang="en-US" sz="1000" b="0" i="1" spc="-20" smtClean="0">
                                      <a:latin typeface="Cambria Math" panose="02040503050406030204" pitchFamily="18" charset="0"/>
                                    </a:rPr>
                                    <m:t>|</m:t>
                                  </m:r>
                                </m:e>
                                <m:sup>
                                  <m:r>
                                    <a:rPr lang="en-US" sz="1000" b="0" i="1" spc="-20" smtClean="0">
                                      <a:latin typeface="Cambria Math" panose="02040503050406030204" pitchFamily="18" charset="0"/>
                                    </a:rPr>
                                    <m:t>2</m:t>
                                  </m:r>
                                </m:sup>
                              </m:sSup>
                            </m:e>
                          </m:nary>
                        </m:e>
                      </m:rad>
                    </m:oMath>
                  </m:oMathPara>
                </a14:m>
                <a:endParaRPr lang="en-US" sz="1000" spc="-20">
                  <a:latin typeface="Trebuchet MS"/>
                  <a:cs typeface="Trebuchet MS"/>
                </a:endParaRPr>
              </a:p>
            </p:txBody>
          </p:sp>
        </mc:Choice>
        <mc:Fallback xmlns="">
          <p:sp>
            <p:nvSpPr>
              <p:cNvPr id="63" name="object 6">
                <a:extLst>
                  <a:ext uri="{FF2B5EF4-FFF2-40B4-BE49-F238E27FC236}">
                    <a16:creationId xmlns:a16="http://schemas.microsoft.com/office/drawing/2014/main" id="{BC07BB3C-D1EB-0145-74E6-4574DC0A4B25}"/>
                  </a:ext>
                </a:extLst>
              </p:cNvPr>
              <p:cNvSpPr txBox="1">
                <a:spLocks noRot="1" noChangeAspect="1" noMove="1" noResize="1" noEditPoints="1" noAdjustHandles="1" noChangeArrowheads="1" noChangeShapeType="1" noTextEdit="1"/>
              </p:cNvSpPr>
              <p:nvPr/>
            </p:nvSpPr>
            <p:spPr>
              <a:xfrm>
                <a:off x="2932189" y="1072748"/>
                <a:ext cx="1908623" cy="466859"/>
              </a:xfrm>
              <a:prstGeom prst="rect">
                <a:avLst/>
              </a:prstGeom>
              <a:blipFill>
                <a:blip r:embed="rId5"/>
                <a:stretch>
                  <a:fillRect t="-100000" b="-152632"/>
                </a:stretch>
              </a:blipFill>
            </p:spPr>
            <p:txBody>
              <a:bodyPr/>
              <a:lstStyle/>
              <a:p>
                <a:r>
                  <a:rPr lang="it-IT">
                    <a:noFill/>
                  </a:rPr>
                  <a:t> </a:t>
                </a:r>
              </a:p>
            </p:txBody>
          </p:sp>
        </mc:Fallback>
      </mc:AlternateContent>
      <p:sp>
        <p:nvSpPr>
          <p:cNvPr id="64" name="object 7">
            <a:extLst>
              <a:ext uri="{FF2B5EF4-FFF2-40B4-BE49-F238E27FC236}">
                <a16:creationId xmlns:a16="http://schemas.microsoft.com/office/drawing/2014/main" id="{C37275CA-D36E-0156-4FB6-908600BC3813}"/>
              </a:ext>
            </a:extLst>
          </p:cNvPr>
          <p:cNvSpPr/>
          <p:nvPr/>
        </p:nvSpPr>
        <p:spPr>
          <a:xfrm>
            <a:off x="2881391" y="1884366"/>
            <a:ext cx="1978179" cy="17589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65" name="object 8">
            <a:extLst>
              <a:ext uri="{FF2B5EF4-FFF2-40B4-BE49-F238E27FC236}">
                <a16:creationId xmlns:a16="http://schemas.microsoft.com/office/drawing/2014/main" id="{80F33C31-3E6C-738B-425F-9DCE2CF6C056}"/>
              </a:ext>
            </a:extLst>
          </p:cNvPr>
          <p:cNvSpPr txBox="1"/>
          <p:nvPr/>
        </p:nvSpPr>
        <p:spPr>
          <a:xfrm>
            <a:off x="2932191" y="1864328"/>
            <a:ext cx="2117317"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Energy</a:t>
            </a:r>
            <a:endParaRPr sz="1000">
              <a:latin typeface="Trebuchet MS"/>
              <a:cs typeface="Trebuchet MS"/>
            </a:endParaRPr>
          </a:p>
        </p:txBody>
      </p:sp>
      <p:grpSp>
        <p:nvGrpSpPr>
          <p:cNvPr id="66" name="object 9">
            <a:extLst>
              <a:ext uri="{FF2B5EF4-FFF2-40B4-BE49-F238E27FC236}">
                <a16:creationId xmlns:a16="http://schemas.microsoft.com/office/drawing/2014/main" id="{313C96EA-92E8-0427-242B-D09F5A0C5073}"/>
              </a:ext>
            </a:extLst>
          </p:cNvPr>
          <p:cNvGrpSpPr/>
          <p:nvPr/>
        </p:nvGrpSpPr>
        <p:grpSpPr>
          <a:xfrm>
            <a:off x="2881392" y="2047587"/>
            <a:ext cx="1978206" cy="933864"/>
            <a:chOff x="237197" y="1199184"/>
            <a:chExt cx="5285740" cy="226536"/>
          </a:xfrm>
        </p:grpSpPr>
        <p:pic>
          <p:nvPicPr>
            <p:cNvPr id="67" name="object 10">
              <a:extLst>
                <a:ext uri="{FF2B5EF4-FFF2-40B4-BE49-F238E27FC236}">
                  <a16:creationId xmlns:a16="http://schemas.microsoft.com/office/drawing/2014/main" id="{3EAE1649-B993-720E-1E7A-3028D2F54EAA}"/>
                </a:ext>
              </a:extLst>
            </p:cNvPr>
            <p:cNvPicPr/>
            <p:nvPr/>
          </p:nvPicPr>
          <p:blipFill>
            <a:blip r:embed="rId3" cstate="print"/>
            <a:stretch>
              <a:fillRect/>
            </a:stretch>
          </p:blipFill>
          <p:spPr>
            <a:xfrm>
              <a:off x="237197" y="1199184"/>
              <a:ext cx="5285667" cy="50609"/>
            </a:xfrm>
            <a:prstGeom prst="rect">
              <a:avLst/>
            </a:prstGeom>
          </p:spPr>
        </p:pic>
        <p:sp>
          <p:nvSpPr>
            <p:cNvPr id="68" name="object 12">
              <a:extLst>
                <a:ext uri="{FF2B5EF4-FFF2-40B4-BE49-F238E27FC236}">
                  <a16:creationId xmlns:a16="http://schemas.microsoft.com/office/drawing/2014/main" id="{2224649B-378A-1EA4-A560-A0BF733D088F}"/>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pic>
        <p:nvPicPr>
          <p:cNvPr id="77" name="Immagine 76">
            <a:extLst>
              <a:ext uri="{FF2B5EF4-FFF2-40B4-BE49-F238E27FC236}">
                <a16:creationId xmlns:a16="http://schemas.microsoft.com/office/drawing/2014/main" id="{AC38DA8B-453D-E271-DC7D-CED9DD016E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19" y="2012974"/>
            <a:ext cx="1524000" cy="1016000"/>
          </a:xfrm>
          <a:prstGeom prst="rect">
            <a:avLst/>
          </a:prstGeom>
        </p:spPr>
      </p:pic>
      <mc:AlternateContent xmlns:mc="http://schemas.openxmlformats.org/markup-compatibility/2006" xmlns:a14="http://schemas.microsoft.com/office/drawing/2010/main">
        <mc:Choice Requires="a14">
          <p:sp>
            <p:nvSpPr>
              <p:cNvPr id="29" name="object 6">
                <a:extLst>
                  <a:ext uri="{FF2B5EF4-FFF2-40B4-BE49-F238E27FC236}">
                    <a16:creationId xmlns:a16="http://schemas.microsoft.com/office/drawing/2014/main" id="{D9755CA7-A803-422E-0D67-586CFDFD8960}"/>
                  </a:ext>
                </a:extLst>
              </p:cNvPr>
              <p:cNvSpPr txBox="1"/>
              <p:nvPr/>
            </p:nvSpPr>
            <p:spPr>
              <a:xfrm>
                <a:off x="2916168" y="2315549"/>
                <a:ext cx="1908623" cy="388311"/>
              </a:xfrm>
              <a:prstGeom prst="rect">
                <a:avLst/>
              </a:prstGeom>
            </p:spPr>
            <p:txBody>
              <a:bodyPr vert="horz" wrap="square" lIns="0" tIns="12065" rIns="0" bIns="0" rtlCol="0">
                <a:spAutoFit/>
              </a:bodyPr>
              <a:lstStyle/>
              <a:p>
                <a:pPr marL="12700">
                  <a:lnSpc>
                    <a:spcPct val="100000"/>
                  </a:lnSpc>
                  <a:spcBef>
                    <a:spcPts val="95"/>
                  </a:spcBef>
                </a:pPr>
                <a14:m>
                  <m:oMathPara xmlns:m="http://schemas.openxmlformats.org/officeDocument/2006/math">
                    <m:oMathParaPr>
                      <m:jc m:val="centerGroup"/>
                    </m:oMathParaPr>
                    <m:oMath xmlns:m="http://schemas.openxmlformats.org/officeDocument/2006/math">
                      <m:r>
                        <a:rPr lang="en-US" sz="1000" b="0" i="1" spc="-20" smtClean="0">
                          <a:latin typeface="Cambria Math" panose="02040503050406030204" pitchFamily="18" charset="0"/>
                          <a:cs typeface="Trebuchet MS"/>
                        </a:rPr>
                        <m:t>𝐸</m:t>
                      </m:r>
                      <m:d>
                        <m:dPr>
                          <m:ctrlPr>
                            <a:rPr lang="en-US" sz="1000" b="0" i="1" spc="-20" smtClean="0">
                              <a:latin typeface="Cambria Math" panose="02040503050406030204" pitchFamily="18" charset="0"/>
                              <a:cs typeface="Trebuchet MS"/>
                            </a:rPr>
                          </m:ctrlPr>
                        </m:dPr>
                        <m:e>
                          <m:r>
                            <a:rPr lang="en-US" sz="1000" b="0" i="1" spc="-20" smtClean="0">
                              <a:latin typeface="Cambria Math" panose="02040503050406030204" pitchFamily="18" charset="0"/>
                              <a:cs typeface="Trebuchet MS"/>
                            </a:rPr>
                            <m:t>𝑥</m:t>
                          </m:r>
                        </m:e>
                      </m:d>
                      <m:r>
                        <a:rPr lang="en-US" sz="1000" b="0" i="1" spc="-20" smtClean="0">
                          <a:latin typeface="Cambria Math" panose="02040503050406030204" pitchFamily="18" charset="0"/>
                          <a:cs typeface="Trebuchet MS"/>
                        </a:rPr>
                        <m:t>= </m:t>
                      </m:r>
                      <m:nary>
                        <m:naryPr>
                          <m:chr m:val="∑"/>
                          <m:supHide m:val="on"/>
                          <m:ctrlPr>
                            <a:rPr lang="en-US" sz="1000" b="0" i="1" spc="-20" smtClean="0">
                              <a:latin typeface="Cambria Math" panose="02040503050406030204" pitchFamily="18" charset="0"/>
                            </a:rPr>
                          </m:ctrlPr>
                        </m:naryPr>
                        <m:sub>
                          <m:r>
                            <m:rPr>
                              <m:brk m:alnAt="7"/>
                            </m:rPr>
                            <a:rPr lang="en-US" sz="1000" b="0" i="1" spc="-20" smtClean="0">
                              <a:latin typeface="Cambria Math" panose="02040503050406030204" pitchFamily="18" charset="0"/>
                            </a:rPr>
                            <m:t>𝑛</m:t>
                          </m:r>
                        </m:sub>
                        <m:sup/>
                        <m:e>
                          <m:sSup>
                            <m:sSupPr>
                              <m:ctrlPr>
                                <a:rPr lang="en-US" sz="1000" b="0" i="1" spc="-20" smtClean="0">
                                  <a:latin typeface="Cambria Math" panose="02040503050406030204" pitchFamily="18" charset="0"/>
                                </a:rPr>
                              </m:ctrlPr>
                            </m:sSupPr>
                            <m:e>
                              <m:r>
                                <a:rPr lang="en-US" sz="1000" b="0" i="1" spc="-20" smtClean="0">
                                  <a:latin typeface="Cambria Math" panose="02040503050406030204" pitchFamily="18" charset="0"/>
                                </a:rPr>
                                <m:t>|</m:t>
                              </m:r>
                              <m:r>
                                <a:rPr lang="en-US" sz="1000" b="0" i="1" spc="-20" smtClean="0">
                                  <a:latin typeface="Cambria Math" panose="02040503050406030204" pitchFamily="18" charset="0"/>
                                </a:rPr>
                                <m:t>𝑥</m:t>
                              </m:r>
                              <m:d>
                                <m:dPr>
                                  <m:ctrlPr>
                                    <a:rPr lang="en-US" sz="1000" b="0" i="1" spc="-20" smtClean="0">
                                      <a:latin typeface="Cambria Math" panose="02040503050406030204" pitchFamily="18" charset="0"/>
                                    </a:rPr>
                                  </m:ctrlPr>
                                </m:dPr>
                                <m:e>
                                  <m:r>
                                    <a:rPr lang="en-US" sz="1000" b="0" i="1" spc="-20" smtClean="0">
                                      <a:latin typeface="Cambria Math" panose="02040503050406030204" pitchFamily="18" charset="0"/>
                                    </a:rPr>
                                    <m:t>𝑛</m:t>
                                  </m:r>
                                </m:e>
                              </m:d>
                              <m:r>
                                <a:rPr lang="en-US" sz="1000" b="0" i="1" spc="-20" smtClean="0">
                                  <a:latin typeface="Cambria Math" panose="02040503050406030204" pitchFamily="18" charset="0"/>
                                </a:rPr>
                                <m:t>|</m:t>
                              </m:r>
                            </m:e>
                            <m:sup>
                              <m:r>
                                <a:rPr lang="en-US" sz="1000" b="0" i="1" spc="-20" smtClean="0">
                                  <a:latin typeface="Cambria Math" panose="02040503050406030204" pitchFamily="18" charset="0"/>
                                </a:rPr>
                                <m:t>2</m:t>
                              </m:r>
                            </m:sup>
                          </m:sSup>
                        </m:e>
                      </m:nary>
                    </m:oMath>
                  </m:oMathPara>
                </a14:m>
                <a:endParaRPr lang="en-US" sz="1000" spc="-20">
                  <a:latin typeface="Trebuchet MS" panose="020B0703020202090204" pitchFamily="34" charset="0"/>
                  <a:cs typeface="Trebuchet MS"/>
                </a:endParaRPr>
              </a:p>
            </p:txBody>
          </p:sp>
        </mc:Choice>
        <mc:Fallback xmlns="">
          <p:sp>
            <p:nvSpPr>
              <p:cNvPr id="29" name="object 6">
                <a:extLst>
                  <a:ext uri="{FF2B5EF4-FFF2-40B4-BE49-F238E27FC236}">
                    <a16:creationId xmlns:a16="http://schemas.microsoft.com/office/drawing/2014/main" id="{D9755CA7-A803-422E-0D67-586CFDFD8960}"/>
                  </a:ext>
                </a:extLst>
              </p:cNvPr>
              <p:cNvSpPr txBox="1">
                <a:spLocks noRot="1" noChangeAspect="1" noMove="1" noResize="1" noEditPoints="1" noAdjustHandles="1" noChangeArrowheads="1" noChangeShapeType="1" noTextEdit="1"/>
              </p:cNvSpPr>
              <p:nvPr/>
            </p:nvSpPr>
            <p:spPr>
              <a:xfrm>
                <a:off x="2916168" y="2315549"/>
                <a:ext cx="1908623" cy="388311"/>
              </a:xfrm>
              <a:prstGeom prst="rect">
                <a:avLst/>
              </a:prstGeom>
              <a:blipFill>
                <a:blip r:embed="rId7"/>
                <a:stretch>
                  <a:fillRect t="-131250" b="-187500"/>
                </a:stretch>
              </a:blipFill>
            </p:spPr>
            <p:txBody>
              <a:bodyPr/>
              <a:lstStyle/>
              <a:p>
                <a:r>
                  <a:rPr lang="it-IT">
                    <a:noFill/>
                  </a:rPr>
                  <a:t> </a:t>
                </a:r>
              </a:p>
            </p:txBody>
          </p:sp>
        </mc:Fallback>
      </mc:AlternateContent>
      <p:sp>
        <p:nvSpPr>
          <p:cNvPr id="3" name="object 14">
            <a:extLst>
              <a:ext uri="{FF2B5EF4-FFF2-40B4-BE49-F238E27FC236}">
                <a16:creationId xmlns:a16="http://schemas.microsoft.com/office/drawing/2014/main" id="{BFA19249-A9D6-8634-206B-222094D669ED}"/>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3401002579"/>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0AE1-FB39-7A60-76FC-2C95288664D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7AC8D0-4051-CEF5-8D0A-7492B01C2C0A}"/>
              </a:ext>
            </a:extLst>
          </p:cNvPr>
          <p:cNvSpPr txBox="1"/>
          <p:nvPr/>
        </p:nvSpPr>
        <p:spPr>
          <a:xfrm>
            <a:off x="95300" y="70025"/>
            <a:ext cx="3016200" cy="232756"/>
          </a:xfrm>
          <a:prstGeom prst="rect">
            <a:avLst/>
          </a:prstGeom>
        </p:spPr>
        <p:txBody>
          <a:bodyPr vert="horz" wrap="square" lIns="0" tIns="17145" rIns="0" bIns="0" rtlCol="0">
            <a:spAutoFit/>
          </a:bodyPr>
          <a:lstStyle/>
          <a:p>
            <a:pPr marL="12700">
              <a:lnSpc>
                <a:spcPct val="100000"/>
              </a:lnSpc>
              <a:spcBef>
                <a:spcPts val="135"/>
              </a:spcBef>
            </a:pPr>
            <a:r>
              <a:rPr lang="it-IT" sz="1400" b="1" spc="-5">
                <a:solidFill>
                  <a:srgbClr val="005714"/>
                </a:solidFill>
                <a:latin typeface="Arial"/>
                <a:cs typeface="Arial"/>
              </a:rPr>
              <a:t>1.2 </a:t>
            </a:r>
            <a:r>
              <a:rPr lang="it-IT" sz="1400" b="1" spc="-5" err="1">
                <a:solidFill>
                  <a:srgbClr val="005714"/>
                </a:solidFill>
                <a:latin typeface="Arial"/>
                <a:cs typeface="Arial"/>
              </a:rPr>
              <a:t>Classification</a:t>
            </a:r>
            <a:r>
              <a:rPr lang="it-IT" sz="1400" b="1" spc="-5">
                <a:solidFill>
                  <a:srgbClr val="005714"/>
                </a:solidFill>
                <a:latin typeface="Arial"/>
                <a:cs typeface="Arial"/>
              </a:rPr>
              <a:t>: features’ set</a:t>
            </a:r>
            <a:endParaRPr sz="1400">
              <a:latin typeface="Arial"/>
              <a:cs typeface="Arial"/>
            </a:endParaRPr>
          </a:p>
        </p:txBody>
      </p:sp>
      <p:sp>
        <p:nvSpPr>
          <p:cNvPr id="4" name="object 4">
            <a:extLst>
              <a:ext uri="{FF2B5EF4-FFF2-40B4-BE49-F238E27FC236}">
                <a16:creationId xmlns:a16="http://schemas.microsoft.com/office/drawing/2014/main" id="{3BA10237-4D72-A10C-B67C-7011D7C3E820}"/>
              </a:ext>
            </a:extLst>
          </p:cNvPr>
          <p:cNvSpPr/>
          <p:nvPr/>
        </p:nvSpPr>
        <p:spPr>
          <a:xfrm>
            <a:off x="107995" y="366305"/>
            <a:ext cx="5652135" cy="36195"/>
          </a:xfrm>
          <a:custGeom>
            <a:avLst/>
            <a:gdLst/>
            <a:ahLst/>
            <a:cxnLst/>
            <a:rect l="l" t="t" r="r" b="b"/>
            <a:pathLst>
              <a:path w="5652135" h="36195">
                <a:moveTo>
                  <a:pt x="0" y="36000"/>
                </a:moveTo>
                <a:lnTo>
                  <a:pt x="5651962" y="36000"/>
                </a:lnTo>
                <a:lnTo>
                  <a:pt x="5651962" y="0"/>
                </a:lnTo>
                <a:lnTo>
                  <a:pt x="0" y="0"/>
                </a:lnTo>
                <a:lnTo>
                  <a:pt x="0" y="36000"/>
                </a:lnTo>
                <a:close/>
              </a:path>
            </a:pathLst>
          </a:custGeom>
          <a:solidFill>
            <a:srgbClr val="005814"/>
          </a:solidFill>
        </p:spPr>
        <p:txBody>
          <a:bodyPr wrap="square" lIns="0" tIns="0" rIns="0" bIns="0" rtlCol="0"/>
          <a:lstStyle/>
          <a:p>
            <a:endParaRPr/>
          </a:p>
        </p:txBody>
      </p:sp>
      <p:grpSp>
        <p:nvGrpSpPr>
          <p:cNvPr id="7" name="object 7">
            <a:extLst>
              <a:ext uri="{FF2B5EF4-FFF2-40B4-BE49-F238E27FC236}">
                <a16:creationId xmlns:a16="http://schemas.microsoft.com/office/drawing/2014/main" id="{7C41E5FD-43DD-A523-2A6B-1F158CE3078A}"/>
              </a:ext>
            </a:extLst>
          </p:cNvPr>
          <p:cNvGrpSpPr/>
          <p:nvPr/>
        </p:nvGrpSpPr>
        <p:grpSpPr>
          <a:xfrm>
            <a:off x="-2530" y="3077748"/>
            <a:ext cx="5762625" cy="146685"/>
            <a:chOff x="-2530" y="3077748"/>
            <a:chExt cx="5762625" cy="146685"/>
          </a:xfrm>
        </p:grpSpPr>
        <p:sp>
          <p:nvSpPr>
            <p:cNvPr id="8" name="object 8">
              <a:extLst>
                <a:ext uri="{FF2B5EF4-FFF2-40B4-BE49-F238E27FC236}">
                  <a16:creationId xmlns:a16="http://schemas.microsoft.com/office/drawing/2014/main" id="{1DD77CFB-BBA1-A6D4-7331-799CC31A647D}"/>
                </a:ext>
              </a:extLst>
            </p:cNvPr>
            <p:cNvSpPr/>
            <p:nvPr/>
          </p:nvSpPr>
          <p:spPr>
            <a:xfrm>
              <a:off x="0" y="3095748"/>
              <a:ext cx="5760085" cy="5080"/>
            </a:xfrm>
            <a:custGeom>
              <a:avLst/>
              <a:gdLst/>
              <a:ahLst/>
              <a:cxnLst/>
              <a:rect l="l" t="t" r="r" b="b"/>
              <a:pathLst>
                <a:path w="5760085" h="5080">
                  <a:moveTo>
                    <a:pt x="0" y="5060"/>
                  </a:moveTo>
                  <a:lnTo>
                    <a:pt x="5759958" y="5060"/>
                  </a:lnTo>
                  <a:lnTo>
                    <a:pt x="5759958" y="0"/>
                  </a:lnTo>
                  <a:lnTo>
                    <a:pt x="0" y="0"/>
                  </a:lnTo>
                  <a:lnTo>
                    <a:pt x="0" y="5060"/>
                  </a:lnTo>
                  <a:close/>
                </a:path>
              </a:pathLst>
            </a:custGeom>
            <a:solidFill>
              <a:srgbClr val="A5C4AD"/>
            </a:solidFill>
          </p:spPr>
          <p:txBody>
            <a:bodyPr wrap="square" lIns="0" tIns="0" rIns="0" bIns="0" rtlCol="0"/>
            <a:lstStyle/>
            <a:p>
              <a:endParaRPr/>
            </a:p>
          </p:txBody>
        </p:sp>
        <p:sp>
          <p:nvSpPr>
            <p:cNvPr id="9" name="object 9">
              <a:extLst>
                <a:ext uri="{FF2B5EF4-FFF2-40B4-BE49-F238E27FC236}">
                  <a16:creationId xmlns:a16="http://schemas.microsoft.com/office/drawing/2014/main" id="{2F8937AA-4AEB-94ED-C1DB-3FB4F8712D32}"/>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0" name="object 10">
              <a:extLst>
                <a:ext uri="{FF2B5EF4-FFF2-40B4-BE49-F238E27FC236}">
                  <a16:creationId xmlns:a16="http://schemas.microsoft.com/office/drawing/2014/main" id="{E46C7A3B-04A9-F721-EE43-94E3BBB0ECDE}"/>
                </a:ext>
              </a:extLst>
            </p:cNvPr>
            <p:cNvSpPr/>
            <p:nvPr/>
          </p:nvSpPr>
          <p:spPr>
            <a:xfrm>
              <a:off x="0"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1" name="object 11">
              <a:extLst>
                <a:ext uri="{FF2B5EF4-FFF2-40B4-BE49-F238E27FC236}">
                  <a16:creationId xmlns:a16="http://schemas.microsoft.com/office/drawing/2014/main" id="{F065397E-461E-27E9-5F9C-DDFBA3CFC494}"/>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solidFill>
              <a:srgbClr val="4C8A5B"/>
            </a:solidFill>
          </p:spPr>
          <p:txBody>
            <a:bodyPr wrap="square" lIns="0" tIns="0" rIns="0" bIns="0" rtlCol="0"/>
            <a:lstStyle/>
            <a:p>
              <a:endParaRPr/>
            </a:p>
          </p:txBody>
        </p:sp>
        <p:sp>
          <p:nvSpPr>
            <p:cNvPr id="12" name="object 12">
              <a:extLst>
                <a:ext uri="{FF2B5EF4-FFF2-40B4-BE49-F238E27FC236}">
                  <a16:creationId xmlns:a16="http://schemas.microsoft.com/office/drawing/2014/main" id="{A13A02EF-7B7E-9B34-E223-F71444FE4708}"/>
                </a:ext>
              </a:extLst>
            </p:cNvPr>
            <p:cNvSpPr/>
            <p:nvPr/>
          </p:nvSpPr>
          <p:spPr>
            <a:xfrm>
              <a:off x="5720473" y="3080278"/>
              <a:ext cx="36195" cy="36195"/>
            </a:xfrm>
            <a:custGeom>
              <a:avLst/>
              <a:gdLst/>
              <a:ahLst/>
              <a:cxnLst/>
              <a:rect l="l" t="t" r="r" b="b"/>
              <a:pathLst>
                <a:path w="36195" h="36194">
                  <a:moveTo>
                    <a:pt x="0" y="36000"/>
                  </a:moveTo>
                  <a:lnTo>
                    <a:pt x="0" y="0"/>
                  </a:lnTo>
                  <a:lnTo>
                    <a:pt x="36000" y="0"/>
                  </a:lnTo>
                  <a:lnTo>
                    <a:pt x="36000" y="36000"/>
                  </a:lnTo>
                  <a:lnTo>
                    <a:pt x="0" y="36000"/>
                  </a:lnTo>
                  <a:close/>
                </a:path>
              </a:pathLst>
            </a:custGeom>
            <a:ln w="5060">
              <a:solidFill>
                <a:srgbClr val="4C8A5B"/>
              </a:solidFill>
            </a:ln>
          </p:spPr>
          <p:txBody>
            <a:bodyPr wrap="square" lIns="0" tIns="0" rIns="0" bIns="0" rtlCol="0"/>
            <a:lstStyle/>
            <a:p>
              <a:endParaRPr/>
            </a:p>
          </p:txBody>
        </p:sp>
        <p:sp>
          <p:nvSpPr>
            <p:cNvPr id="13" name="object 13">
              <a:extLst>
                <a:ext uri="{FF2B5EF4-FFF2-40B4-BE49-F238E27FC236}">
                  <a16:creationId xmlns:a16="http://schemas.microsoft.com/office/drawing/2014/main" id="{D43094E4-5EE0-FB26-1EF7-40E3BC367F09}"/>
                </a:ext>
              </a:extLst>
            </p:cNvPr>
            <p:cNvSpPr/>
            <p:nvPr/>
          </p:nvSpPr>
          <p:spPr>
            <a:xfrm>
              <a:off x="5598286" y="3148679"/>
              <a:ext cx="0" cy="76200"/>
            </a:xfrm>
            <a:custGeom>
              <a:avLst/>
              <a:gdLst/>
              <a:ahLst/>
              <a:cxnLst/>
              <a:rect l="l" t="t" r="r" b="b"/>
              <a:pathLst>
                <a:path h="76200">
                  <a:moveTo>
                    <a:pt x="0" y="75600"/>
                  </a:moveTo>
                  <a:lnTo>
                    <a:pt x="0" y="0"/>
                  </a:lnTo>
                </a:path>
              </a:pathLst>
            </a:custGeom>
            <a:ln w="5060">
              <a:solidFill>
                <a:srgbClr val="4C8A5B"/>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6BF5CC1C-2504-65CD-40B9-75D9A43D92C3}"/>
              </a:ext>
            </a:extLst>
          </p:cNvPr>
          <p:cNvSpPr txBox="1">
            <a:spLocks noGrp="1"/>
          </p:cNvSpPr>
          <p:nvPr>
            <p:ph type="ftr" sz="quarter" idx="5"/>
          </p:nvPr>
        </p:nvSpPr>
        <p:spPr>
          <a:xfrm>
            <a:off x="38963" y="3105973"/>
            <a:ext cx="1115695" cy="116699"/>
          </a:xfrm>
          <a:prstGeom prst="rect">
            <a:avLst/>
          </a:prstGeom>
        </p:spPr>
        <p:txBody>
          <a:bodyPr vert="horz" wrap="square" lIns="0" tIns="24130" rIns="0" bIns="0" rtlCol="0">
            <a:spAutoFit/>
          </a:bodyPr>
          <a:lstStyle/>
          <a:p>
            <a:pPr marL="12700">
              <a:lnSpc>
                <a:spcPct val="100000"/>
              </a:lnSpc>
              <a:spcBef>
                <a:spcPts val="190"/>
              </a:spcBef>
            </a:pPr>
            <a:r>
              <a:rPr lang="en-US" spc="35"/>
              <a:t>Vittorio </a:t>
            </a:r>
            <a:r>
              <a:rPr lang="en-US" spc="35" err="1"/>
              <a:t>Haardt</a:t>
            </a:r>
            <a:r>
              <a:rPr lang="en-US" spc="35"/>
              <a:t>, Luca </a:t>
            </a:r>
            <a:r>
              <a:rPr lang="en-US" spc="35" err="1"/>
              <a:t>Porcelli</a:t>
            </a:r>
            <a:endParaRPr/>
          </a:p>
        </p:txBody>
      </p:sp>
      <p:sp>
        <p:nvSpPr>
          <p:cNvPr id="16" name="object 16">
            <a:extLst>
              <a:ext uri="{FF2B5EF4-FFF2-40B4-BE49-F238E27FC236}">
                <a16:creationId xmlns:a16="http://schemas.microsoft.com/office/drawing/2014/main" id="{0D935D06-8875-667A-9DB5-5FF81DED077A}"/>
              </a:ext>
            </a:extLst>
          </p:cNvPr>
          <p:cNvSpPr txBox="1"/>
          <p:nvPr/>
        </p:nvSpPr>
        <p:spPr>
          <a:xfrm>
            <a:off x="5492978" y="3105973"/>
            <a:ext cx="264160" cy="116699"/>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z="600" spc="-15">
                <a:solidFill>
                  <a:srgbClr val="838386"/>
                </a:solidFill>
                <a:latin typeface="Tahoma"/>
                <a:cs typeface="Tahoma"/>
              </a:rPr>
              <a:t>9</a:t>
            </a:fld>
            <a:r>
              <a:rPr sz="600" spc="170">
                <a:solidFill>
                  <a:srgbClr val="838386"/>
                </a:solidFill>
                <a:latin typeface="Tahoma"/>
                <a:cs typeface="Tahoma"/>
              </a:rPr>
              <a:t> </a:t>
            </a:r>
            <a:r>
              <a:rPr lang="en-US" sz="600" spc="-15">
                <a:solidFill>
                  <a:srgbClr val="838386"/>
                </a:solidFill>
                <a:latin typeface="Tahoma"/>
                <a:cs typeface="Tahoma"/>
              </a:rPr>
              <a:t>31</a:t>
            </a:r>
            <a:endParaRPr sz="600">
              <a:latin typeface="Tahoma"/>
              <a:cs typeface="Tahoma"/>
            </a:endParaRPr>
          </a:p>
        </p:txBody>
      </p:sp>
      <p:pic>
        <p:nvPicPr>
          <p:cNvPr id="18" name="Immagine 17" descr="Immagine che contiene testo, Carattere, poster, Elementi grafici&#10;&#10;Descrizione generata automaticamente">
            <a:extLst>
              <a:ext uri="{FF2B5EF4-FFF2-40B4-BE49-F238E27FC236}">
                <a16:creationId xmlns:a16="http://schemas.microsoft.com/office/drawing/2014/main" id="{03BA2EB1-975A-5BB8-6C0E-23563F09C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166" y="42333"/>
            <a:ext cx="278386" cy="298070"/>
          </a:xfrm>
          <a:prstGeom prst="rect">
            <a:avLst/>
          </a:prstGeom>
        </p:spPr>
      </p:pic>
      <p:sp>
        <p:nvSpPr>
          <p:cNvPr id="5" name="object 7">
            <a:extLst>
              <a:ext uri="{FF2B5EF4-FFF2-40B4-BE49-F238E27FC236}">
                <a16:creationId xmlns:a16="http://schemas.microsoft.com/office/drawing/2014/main" id="{BD996810-9CBC-7E55-283F-0F504C9F29FE}"/>
              </a:ext>
            </a:extLst>
          </p:cNvPr>
          <p:cNvSpPr/>
          <p:nvPr/>
        </p:nvSpPr>
        <p:spPr>
          <a:xfrm>
            <a:off x="2798094" y="795428"/>
            <a:ext cx="2752420" cy="17589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6" name="object 8">
            <a:extLst>
              <a:ext uri="{FF2B5EF4-FFF2-40B4-BE49-F238E27FC236}">
                <a16:creationId xmlns:a16="http://schemas.microsoft.com/office/drawing/2014/main" id="{C47C672F-815E-FC56-403C-775B99D50DFA}"/>
              </a:ext>
            </a:extLst>
          </p:cNvPr>
          <p:cNvSpPr txBox="1"/>
          <p:nvPr/>
        </p:nvSpPr>
        <p:spPr>
          <a:xfrm>
            <a:off x="2848894" y="775390"/>
            <a:ext cx="2117317"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Zero Crossing Rate</a:t>
            </a:r>
            <a:endParaRPr sz="1000">
              <a:latin typeface="Trebuchet MS"/>
              <a:cs typeface="Trebuchet MS"/>
            </a:endParaRPr>
          </a:p>
        </p:txBody>
      </p:sp>
      <p:grpSp>
        <p:nvGrpSpPr>
          <p:cNvPr id="15" name="object 9">
            <a:extLst>
              <a:ext uri="{FF2B5EF4-FFF2-40B4-BE49-F238E27FC236}">
                <a16:creationId xmlns:a16="http://schemas.microsoft.com/office/drawing/2014/main" id="{EE33788D-F38A-07B0-D02A-081DB77FDE85}"/>
              </a:ext>
            </a:extLst>
          </p:cNvPr>
          <p:cNvGrpSpPr/>
          <p:nvPr/>
        </p:nvGrpSpPr>
        <p:grpSpPr>
          <a:xfrm>
            <a:off x="2798067" y="961582"/>
            <a:ext cx="2752458" cy="693974"/>
            <a:chOff x="209382" y="1200138"/>
            <a:chExt cx="5285740" cy="225585"/>
          </a:xfrm>
        </p:grpSpPr>
        <p:pic>
          <p:nvPicPr>
            <p:cNvPr id="19" name="object 10">
              <a:extLst>
                <a:ext uri="{FF2B5EF4-FFF2-40B4-BE49-F238E27FC236}">
                  <a16:creationId xmlns:a16="http://schemas.microsoft.com/office/drawing/2014/main" id="{54F58CD4-6CBD-409D-E28C-7E73AE50AC5F}"/>
                </a:ext>
              </a:extLst>
            </p:cNvPr>
            <p:cNvPicPr/>
            <p:nvPr/>
          </p:nvPicPr>
          <p:blipFill>
            <a:blip r:embed="rId3" cstate="print"/>
            <a:stretch>
              <a:fillRect/>
            </a:stretch>
          </p:blipFill>
          <p:spPr>
            <a:xfrm>
              <a:off x="209454" y="1200138"/>
              <a:ext cx="5285667" cy="50609"/>
            </a:xfrm>
            <a:prstGeom prst="rect">
              <a:avLst/>
            </a:prstGeom>
          </p:spPr>
        </p:pic>
        <p:sp>
          <p:nvSpPr>
            <p:cNvPr id="20" name="object 12">
              <a:extLst>
                <a:ext uri="{FF2B5EF4-FFF2-40B4-BE49-F238E27FC236}">
                  <a16:creationId xmlns:a16="http://schemas.microsoft.com/office/drawing/2014/main" id="{3BFA5B82-08DB-D71E-2AFD-8F2FCAC41EFA}"/>
                </a:ext>
              </a:extLst>
            </p:cNvPr>
            <p:cNvSpPr/>
            <p:nvPr/>
          </p:nvSpPr>
          <p:spPr>
            <a:xfrm>
              <a:off x="209382" y="1243478"/>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pPr algn="ctr"/>
              <a:endParaRPr/>
            </a:p>
          </p:txBody>
        </p:sp>
      </p:grpSp>
      <p:sp>
        <p:nvSpPr>
          <p:cNvPr id="22" name="object 7">
            <a:extLst>
              <a:ext uri="{FF2B5EF4-FFF2-40B4-BE49-F238E27FC236}">
                <a16:creationId xmlns:a16="http://schemas.microsoft.com/office/drawing/2014/main" id="{BF96C686-ED1E-AD73-008F-92A46D1B8927}"/>
              </a:ext>
            </a:extLst>
          </p:cNvPr>
          <p:cNvSpPr/>
          <p:nvPr/>
        </p:nvSpPr>
        <p:spPr>
          <a:xfrm>
            <a:off x="246328" y="1807372"/>
            <a:ext cx="2732752" cy="17589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23" name="object 8">
            <a:extLst>
              <a:ext uri="{FF2B5EF4-FFF2-40B4-BE49-F238E27FC236}">
                <a16:creationId xmlns:a16="http://schemas.microsoft.com/office/drawing/2014/main" id="{102FE3B7-481E-9717-AD9F-D439A99E902B}"/>
              </a:ext>
            </a:extLst>
          </p:cNvPr>
          <p:cNvSpPr txBox="1"/>
          <p:nvPr/>
        </p:nvSpPr>
        <p:spPr>
          <a:xfrm>
            <a:off x="297128" y="1787334"/>
            <a:ext cx="2117317" cy="352661"/>
          </a:xfrm>
          <a:prstGeom prst="rect">
            <a:avLst/>
          </a:prstGeom>
        </p:spPr>
        <p:txBody>
          <a:bodyPr vert="horz" wrap="square" lIns="0" tIns="19050" rIns="0" bIns="0" rtlCol="0">
            <a:spAutoFit/>
          </a:bodyPr>
          <a:lstStyle/>
          <a:p>
            <a:pPr>
              <a:spcBef>
                <a:spcPts val="150"/>
              </a:spcBef>
            </a:pPr>
            <a:r>
              <a:rPr lang="en-US" sz="1000" spc="-45">
                <a:solidFill>
                  <a:srgbClr val="005714"/>
                </a:solidFill>
                <a:latin typeface="Trebuchet MS"/>
                <a:cs typeface="Trebuchet MS"/>
              </a:rPr>
              <a:t>Spectral roll off</a:t>
            </a:r>
            <a:endParaRPr lang="en-US" sz="1000">
              <a:latin typeface="Trebuchet MS"/>
              <a:cs typeface="Trebuchet MS"/>
            </a:endParaRPr>
          </a:p>
          <a:p>
            <a:pPr>
              <a:lnSpc>
                <a:spcPct val="100000"/>
              </a:lnSpc>
              <a:spcBef>
                <a:spcPts val="150"/>
              </a:spcBef>
            </a:pPr>
            <a:endParaRPr sz="1000">
              <a:latin typeface="Trebuchet MS"/>
              <a:cs typeface="Trebuchet MS"/>
            </a:endParaRPr>
          </a:p>
        </p:txBody>
      </p:sp>
      <p:grpSp>
        <p:nvGrpSpPr>
          <p:cNvPr id="24" name="object 9">
            <a:extLst>
              <a:ext uri="{FF2B5EF4-FFF2-40B4-BE49-F238E27FC236}">
                <a16:creationId xmlns:a16="http://schemas.microsoft.com/office/drawing/2014/main" id="{FA1D24DF-5521-7526-FDDC-5603092342A2}"/>
              </a:ext>
            </a:extLst>
          </p:cNvPr>
          <p:cNvGrpSpPr/>
          <p:nvPr/>
        </p:nvGrpSpPr>
        <p:grpSpPr>
          <a:xfrm>
            <a:off x="246329" y="1970592"/>
            <a:ext cx="2732790" cy="943635"/>
            <a:chOff x="237197" y="1199184"/>
            <a:chExt cx="5285740" cy="226536"/>
          </a:xfrm>
        </p:grpSpPr>
        <p:pic>
          <p:nvPicPr>
            <p:cNvPr id="25" name="object 10">
              <a:extLst>
                <a:ext uri="{FF2B5EF4-FFF2-40B4-BE49-F238E27FC236}">
                  <a16:creationId xmlns:a16="http://schemas.microsoft.com/office/drawing/2014/main" id="{C081535A-DB8E-5E55-297A-51CA98136DBF}"/>
                </a:ext>
              </a:extLst>
            </p:cNvPr>
            <p:cNvPicPr/>
            <p:nvPr/>
          </p:nvPicPr>
          <p:blipFill>
            <a:blip r:embed="rId3" cstate="print"/>
            <a:stretch>
              <a:fillRect/>
            </a:stretch>
          </p:blipFill>
          <p:spPr>
            <a:xfrm>
              <a:off x="237197" y="1199184"/>
              <a:ext cx="5285667" cy="50609"/>
            </a:xfrm>
            <a:prstGeom prst="rect">
              <a:avLst/>
            </a:prstGeom>
          </p:spPr>
        </p:pic>
        <p:sp>
          <p:nvSpPr>
            <p:cNvPr id="26" name="object 12">
              <a:extLst>
                <a:ext uri="{FF2B5EF4-FFF2-40B4-BE49-F238E27FC236}">
                  <a16:creationId xmlns:a16="http://schemas.microsoft.com/office/drawing/2014/main" id="{1174180E-CBDD-3800-8336-A7FFA341D5FC}"/>
                </a:ext>
              </a:extLst>
            </p:cNvPr>
            <p:cNvSpPr/>
            <p:nvPr/>
          </p:nvSpPr>
          <p:spPr>
            <a:xfrm>
              <a:off x="237197" y="1243475"/>
              <a:ext cx="5285740" cy="182245"/>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58" name="object 7">
            <a:extLst>
              <a:ext uri="{FF2B5EF4-FFF2-40B4-BE49-F238E27FC236}">
                <a16:creationId xmlns:a16="http://schemas.microsoft.com/office/drawing/2014/main" id="{8A7A4F93-8872-C4E3-E20C-DBEC21CB37BE}"/>
              </a:ext>
            </a:extLst>
          </p:cNvPr>
          <p:cNvSpPr/>
          <p:nvPr/>
        </p:nvSpPr>
        <p:spPr>
          <a:xfrm>
            <a:off x="246328" y="791836"/>
            <a:ext cx="1978179" cy="175895"/>
          </a:xfrm>
          <a:custGeom>
            <a:avLst/>
            <a:gdLst/>
            <a:ahLst/>
            <a:cxnLst/>
            <a:rect l="l" t="t" r="r" b="b"/>
            <a:pathLst>
              <a:path w="5285740" h="175894">
                <a:moveTo>
                  <a:pt x="5234867" y="0"/>
                </a:moveTo>
                <a:lnTo>
                  <a:pt x="50800" y="0"/>
                </a:lnTo>
                <a:lnTo>
                  <a:pt x="31075" y="4008"/>
                </a:lnTo>
                <a:lnTo>
                  <a:pt x="14922" y="14922"/>
                </a:lnTo>
                <a:lnTo>
                  <a:pt x="4008" y="31075"/>
                </a:lnTo>
                <a:lnTo>
                  <a:pt x="0" y="50800"/>
                </a:lnTo>
                <a:lnTo>
                  <a:pt x="0" y="175874"/>
                </a:lnTo>
                <a:lnTo>
                  <a:pt x="5285668" y="175874"/>
                </a:lnTo>
                <a:lnTo>
                  <a:pt x="5285668" y="50800"/>
                </a:lnTo>
                <a:lnTo>
                  <a:pt x="5281659" y="31075"/>
                </a:lnTo>
                <a:lnTo>
                  <a:pt x="5270745" y="14922"/>
                </a:lnTo>
                <a:lnTo>
                  <a:pt x="5254592" y="4008"/>
                </a:lnTo>
                <a:lnTo>
                  <a:pt x="5234867" y="0"/>
                </a:lnTo>
                <a:close/>
              </a:path>
            </a:pathLst>
          </a:custGeom>
          <a:solidFill>
            <a:srgbClr val="B2CDB8"/>
          </a:solidFill>
        </p:spPr>
        <p:txBody>
          <a:bodyPr wrap="square" lIns="0" tIns="0" rIns="0" bIns="0" rtlCol="0"/>
          <a:lstStyle/>
          <a:p>
            <a:endParaRPr/>
          </a:p>
        </p:txBody>
      </p:sp>
      <p:sp>
        <p:nvSpPr>
          <p:cNvPr id="59" name="object 8">
            <a:extLst>
              <a:ext uri="{FF2B5EF4-FFF2-40B4-BE49-F238E27FC236}">
                <a16:creationId xmlns:a16="http://schemas.microsoft.com/office/drawing/2014/main" id="{08D637D8-BC11-34B7-CDC8-A99C521D5302}"/>
              </a:ext>
            </a:extLst>
          </p:cNvPr>
          <p:cNvSpPr txBox="1"/>
          <p:nvPr/>
        </p:nvSpPr>
        <p:spPr>
          <a:xfrm>
            <a:off x="297128" y="771798"/>
            <a:ext cx="2117317" cy="173124"/>
          </a:xfrm>
          <a:prstGeom prst="rect">
            <a:avLst/>
          </a:prstGeom>
        </p:spPr>
        <p:txBody>
          <a:bodyPr vert="horz" wrap="square" lIns="0" tIns="19050" rIns="0" bIns="0" rtlCol="0">
            <a:spAutoFit/>
          </a:bodyPr>
          <a:lstStyle/>
          <a:p>
            <a:pPr>
              <a:lnSpc>
                <a:spcPct val="100000"/>
              </a:lnSpc>
              <a:spcBef>
                <a:spcPts val="150"/>
              </a:spcBef>
            </a:pPr>
            <a:r>
              <a:rPr lang="en-US" sz="1000" spc="-45">
                <a:solidFill>
                  <a:srgbClr val="005714"/>
                </a:solidFill>
                <a:latin typeface="Trebuchet MS"/>
                <a:cs typeface="Trebuchet MS"/>
              </a:rPr>
              <a:t>Spectrum magnitude</a:t>
            </a:r>
            <a:endParaRPr sz="1000">
              <a:latin typeface="Trebuchet MS"/>
              <a:cs typeface="Trebuchet MS"/>
            </a:endParaRPr>
          </a:p>
        </p:txBody>
      </p:sp>
      <p:grpSp>
        <p:nvGrpSpPr>
          <p:cNvPr id="60" name="object 9">
            <a:extLst>
              <a:ext uri="{FF2B5EF4-FFF2-40B4-BE49-F238E27FC236}">
                <a16:creationId xmlns:a16="http://schemas.microsoft.com/office/drawing/2014/main" id="{0EC17412-B3F0-524E-F386-548C9AFF25A5}"/>
              </a:ext>
            </a:extLst>
          </p:cNvPr>
          <p:cNvGrpSpPr/>
          <p:nvPr/>
        </p:nvGrpSpPr>
        <p:grpSpPr>
          <a:xfrm>
            <a:off x="246329" y="955056"/>
            <a:ext cx="1978206" cy="703774"/>
            <a:chOff x="237197" y="1199184"/>
            <a:chExt cx="5285740" cy="226536"/>
          </a:xfrm>
        </p:grpSpPr>
        <p:pic>
          <p:nvPicPr>
            <p:cNvPr id="61" name="object 10">
              <a:extLst>
                <a:ext uri="{FF2B5EF4-FFF2-40B4-BE49-F238E27FC236}">
                  <a16:creationId xmlns:a16="http://schemas.microsoft.com/office/drawing/2014/main" id="{E73C43F4-D90E-CAE1-FC03-0956506A333D}"/>
                </a:ext>
              </a:extLst>
            </p:cNvPr>
            <p:cNvPicPr/>
            <p:nvPr/>
          </p:nvPicPr>
          <p:blipFill>
            <a:blip r:embed="rId3" cstate="print"/>
            <a:stretch>
              <a:fillRect/>
            </a:stretch>
          </p:blipFill>
          <p:spPr>
            <a:xfrm>
              <a:off x="237197" y="1199184"/>
              <a:ext cx="5285667" cy="50609"/>
            </a:xfrm>
            <a:prstGeom prst="rect">
              <a:avLst/>
            </a:prstGeom>
          </p:spPr>
        </p:pic>
        <p:sp>
          <p:nvSpPr>
            <p:cNvPr id="62" name="object 12">
              <a:extLst>
                <a:ext uri="{FF2B5EF4-FFF2-40B4-BE49-F238E27FC236}">
                  <a16:creationId xmlns:a16="http://schemas.microsoft.com/office/drawing/2014/main" id="{20F8458E-03A9-4FEC-CE5B-819AC610D65F}"/>
                </a:ext>
              </a:extLst>
            </p:cNvPr>
            <p:cNvSpPr/>
            <p:nvPr/>
          </p:nvSpPr>
          <p:spPr>
            <a:xfrm>
              <a:off x="237197" y="1218689"/>
              <a:ext cx="5285740" cy="207031"/>
            </a:xfrm>
            <a:custGeom>
              <a:avLst/>
              <a:gdLst/>
              <a:ahLst/>
              <a:cxnLst/>
              <a:rect l="l" t="t" r="r" b="b"/>
              <a:pathLst>
                <a:path w="5285740" h="182244">
                  <a:moveTo>
                    <a:pt x="5285668" y="0"/>
                  </a:moveTo>
                  <a:lnTo>
                    <a:pt x="0" y="0"/>
                  </a:lnTo>
                  <a:lnTo>
                    <a:pt x="0" y="131400"/>
                  </a:lnTo>
                  <a:lnTo>
                    <a:pt x="4008" y="151125"/>
                  </a:lnTo>
                  <a:lnTo>
                    <a:pt x="14922" y="167278"/>
                  </a:lnTo>
                  <a:lnTo>
                    <a:pt x="31075" y="178192"/>
                  </a:lnTo>
                  <a:lnTo>
                    <a:pt x="50800" y="182201"/>
                  </a:lnTo>
                  <a:lnTo>
                    <a:pt x="5234867" y="182201"/>
                  </a:lnTo>
                  <a:lnTo>
                    <a:pt x="5254592" y="178192"/>
                  </a:lnTo>
                  <a:lnTo>
                    <a:pt x="5270745" y="167278"/>
                  </a:lnTo>
                  <a:lnTo>
                    <a:pt x="5281659" y="151125"/>
                  </a:lnTo>
                  <a:lnTo>
                    <a:pt x="5285668" y="131400"/>
                  </a:lnTo>
                  <a:lnTo>
                    <a:pt x="5285668" y="0"/>
                  </a:lnTo>
                  <a:close/>
                </a:path>
              </a:pathLst>
            </a:custGeom>
            <a:solidFill>
              <a:srgbClr val="E5EEE7"/>
            </a:solidFill>
          </p:spPr>
          <p:txBody>
            <a:bodyPr wrap="square" lIns="0" tIns="0" rIns="0" bIns="0" rtlCol="0"/>
            <a:lstStyle/>
            <a:p>
              <a:endParaRPr/>
            </a:p>
          </p:txBody>
        </p:sp>
      </p:grpSp>
      <p:sp>
        <p:nvSpPr>
          <p:cNvPr id="63" name="object 6">
            <a:extLst>
              <a:ext uri="{FF2B5EF4-FFF2-40B4-BE49-F238E27FC236}">
                <a16:creationId xmlns:a16="http://schemas.microsoft.com/office/drawing/2014/main" id="{0E666317-667E-F8AD-4A4F-E03621DA3388}"/>
              </a:ext>
            </a:extLst>
          </p:cNvPr>
          <p:cNvSpPr txBox="1"/>
          <p:nvPr/>
        </p:nvSpPr>
        <p:spPr>
          <a:xfrm>
            <a:off x="297126" y="1099131"/>
            <a:ext cx="1908623" cy="473848"/>
          </a:xfrm>
          <a:prstGeom prst="rect">
            <a:avLst/>
          </a:prstGeom>
        </p:spPr>
        <p:txBody>
          <a:bodyPr vert="horz" wrap="square" lIns="0" tIns="12065" rIns="0" bIns="0" rtlCol="0">
            <a:spAutoFit/>
          </a:bodyPr>
          <a:lstStyle/>
          <a:p>
            <a:pPr marL="12700">
              <a:lnSpc>
                <a:spcPct val="100000"/>
              </a:lnSpc>
              <a:spcBef>
                <a:spcPts val="95"/>
              </a:spcBef>
            </a:pPr>
            <a:r>
              <a:rPr lang="it-IT" sz="1000" b="0" i="0" u="none" strike="noStrike">
                <a:effectLst/>
                <a:latin typeface="Trebuchet MS" panose="020B0703020202090204" pitchFamily="34" charset="0"/>
              </a:rPr>
              <a:t>The </a:t>
            </a:r>
            <a:r>
              <a:rPr lang="it-IT" sz="1000" b="0" i="0" u="none" strike="noStrike" err="1">
                <a:effectLst/>
                <a:latin typeface="Trebuchet MS" panose="020B0703020202090204" pitchFamily="34" charset="0"/>
              </a:rPr>
              <a:t>Magnitude</a:t>
            </a:r>
            <a:r>
              <a:rPr lang="it-IT" sz="1000" b="0" i="0" u="none" strike="noStrike">
                <a:effectLst/>
                <a:latin typeface="Trebuchet MS" panose="020B0703020202090204" pitchFamily="34" charset="0"/>
              </a:rPr>
              <a:t> Spectrum of a </a:t>
            </a:r>
            <a:r>
              <a:rPr lang="it-IT" sz="1000" b="0" i="0" u="none" strike="noStrike" err="1">
                <a:effectLst/>
                <a:latin typeface="Trebuchet MS" panose="020B0703020202090204" pitchFamily="34" charset="0"/>
              </a:rPr>
              <a:t>signal</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describes</a:t>
            </a:r>
            <a:r>
              <a:rPr lang="it-IT" sz="1000" b="0" i="0" u="none" strike="noStrike">
                <a:effectLst/>
                <a:latin typeface="Trebuchet MS" panose="020B0703020202090204" pitchFamily="34" charset="0"/>
              </a:rPr>
              <a:t> a </a:t>
            </a:r>
            <a:r>
              <a:rPr lang="it-IT" sz="1000" b="0" i="0" u="none" strike="noStrike" err="1">
                <a:effectLst/>
                <a:latin typeface="Trebuchet MS" panose="020B0703020202090204" pitchFamily="34" charset="0"/>
              </a:rPr>
              <a:t>signal</a:t>
            </a:r>
            <a:r>
              <a:rPr lang="it-IT" sz="1000" b="0" i="0" u="none" strike="noStrike">
                <a:effectLst/>
                <a:latin typeface="Trebuchet MS" panose="020B0703020202090204" pitchFamily="34" charset="0"/>
              </a:rPr>
              <a:t> </a:t>
            </a:r>
            <a:r>
              <a:rPr lang="it-IT" sz="1000" b="0" i="0" u="none" strike="noStrike" err="1">
                <a:effectLst/>
                <a:latin typeface="Trebuchet MS" panose="020B0703020202090204" pitchFamily="34" charset="0"/>
              </a:rPr>
              <a:t>using</a:t>
            </a:r>
            <a:r>
              <a:rPr lang="it-IT" sz="1000" b="0" i="0" u="none" strike="noStrike">
                <a:effectLst/>
                <a:latin typeface="Trebuchet MS" panose="020B0703020202090204" pitchFamily="34" charset="0"/>
              </a:rPr>
              <a:t> frequency and </a:t>
            </a:r>
            <a:r>
              <a:rPr lang="it-IT" sz="1000" b="0" i="0" u="none" strike="noStrike" err="1">
                <a:effectLst/>
                <a:latin typeface="Trebuchet MS" panose="020B0703020202090204" pitchFamily="34" charset="0"/>
              </a:rPr>
              <a:t>amplitude</a:t>
            </a:r>
            <a:endParaRPr lang="en-US" sz="1000" spc="-20">
              <a:latin typeface="Trebuchet MS" panose="020B0703020202090204" pitchFamily="34" charset="0"/>
              <a:cs typeface="Trebuchet MS"/>
            </a:endParaRPr>
          </a:p>
        </p:txBody>
      </p:sp>
      <p:sp>
        <p:nvSpPr>
          <p:cNvPr id="21" name="object 6">
            <a:extLst>
              <a:ext uri="{FF2B5EF4-FFF2-40B4-BE49-F238E27FC236}">
                <a16:creationId xmlns:a16="http://schemas.microsoft.com/office/drawing/2014/main" id="{DDDCE541-13DA-46C9-02AF-1344D1B995E7}"/>
              </a:ext>
            </a:extLst>
          </p:cNvPr>
          <p:cNvSpPr txBox="1"/>
          <p:nvPr/>
        </p:nvSpPr>
        <p:spPr>
          <a:xfrm>
            <a:off x="294972" y="2124241"/>
            <a:ext cx="2651495" cy="627736"/>
          </a:xfrm>
          <a:prstGeom prst="rect">
            <a:avLst/>
          </a:prstGeom>
        </p:spPr>
        <p:txBody>
          <a:bodyPr vert="horz" wrap="square" lIns="0" tIns="12065" rIns="0" bIns="0" rtlCol="0">
            <a:spAutoFit/>
          </a:bodyPr>
          <a:lstStyle/>
          <a:p>
            <a:pPr marL="12700">
              <a:lnSpc>
                <a:spcPct val="100000"/>
              </a:lnSpc>
              <a:spcBef>
                <a:spcPts val="95"/>
              </a:spcBef>
            </a:pPr>
            <a:r>
              <a:rPr lang="it-IT" sz="1000">
                <a:solidFill>
                  <a:srgbClr val="404040"/>
                </a:solidFill>
                <a:latin typeface="Lato" panose="020F0502020204030204" pitchFamily="34" charset="0"/>
              </a:rPr>
              <a:t>C</a:t>
            </a:r>
            <a:r>
              <a:rPr lang="it-IT" sz="1000" b="0" i="0" u="none" strike="noStrike">
                <a:solidFill>
                  <a:srgbClr val="404040"/>
                </a:solidFill>
                <a:effectLst/>
                <a:latin typeface="Trebuchet MS" panose="020B0703020202090204" pitchFamily="34" charset="0"/>
              </a:rPr>
              <a:t>enter frequency for a </a:t>
            </a:r>
            <a:r>
              <a:rPr lang="it-IT" sz="1000" b="0" i="0" u="none" strike="noStrike" err="1">
                <a:solidFill>
                  <a:srgbClr val="404040"/>
                </a:solidFill>
                <a:effectLst/>
                <a:latin typeface="Trebuchet MS" panose="020B0703020202090204" pitchFamily="34" charset="0"/>
              </a:rPr>
              <a:t>spectrogram</a:t>
            </a:r>
            <a:r>
              <a:rPr lang="it-IT" sz="1000" b="0" i="0" u="none" strike="noStrike">
                <a:solidFill>
                  <a:srgbClr val="404040"/>
                </a:solidFill>
                <a:effectLst/>
                <a:latin typeface="Trebuchet MS" panose="020B0703020202090204" pitchFamily="34" charset="0"/>
              </a:rPr>
              <a:t> bin </a:t>
            </a:r>
            <a:r>
              <a:rPr lang="it-IT" sz="1000" b="0" i="0" u="none" strike="noStrike" err="1">
                <a:solidFill>
                  <a:srgbClr val="404040"/>
                </a:solidFill>
                <a:effectLst/>
                <a:latin typeface="Trebuchet MS" panose="020B0703020202090204" pitchFamily="34" charset="0"/>
              </a:rPr>
              <a:t>such</a:t>
            </a:r>
            <a:r>
              <a:rPr lang="it-IT" sz="1000" b="0" i="0" u="none" strike="noStrike">
                <a:solidFill>
                  <a:srgbClr val="404040"/>
                </a:solidFill>
                <a:effectLst/>
                <a:latin typeface="Trebuchet MS" panose="020B0703020202090204" pitchFamily="34" charset="0"/>
              </a:rPr>
              <a:t> </a:t>
            </a:r>
            <a:r>
              <a:rPr lang="it-IT" sz="1000" b="0" i="0" u="none" strike="noStrike" err="1">
                <a:solidFill>
                  <a:srgbClr val="404040"/>
                </a:solidFill>
                <a:effectLst/>
                <a:latin typeface="Trebuchet MS" panose="020B0703020202090204" pitchFamily="34" charset="0"/>
              </a:rPr>
              <a:t>that</a:t>
            </a:r>
            <a:r>
              <a:rPr lang="it-IT" sz="1000" b="0" i="0" u="none" strike="noStrike">
                <a:solidFill>
                  <a:srgbClr val="404040"/>
                </a:solidFill>
                <a:effectLst/>
                <a:latin typeface="Trebuchet MS" panose="020B0703020202090204" pitchFamily="34" charset="0"/>
              </a:rPr>
              <a:t> </a:t>
            </a:r>
            <a:r>
              <a:rPr lang="it-IT" sz="1000" b="0" i="0" u="none" strike="noStrike" err="1">
                <a:solidFill>
                  <a:srgbClr val="404040"/>
                </a:solidFill>
                <a:effectLst/>
                <a:latin typeface="Trebuchet MS" panose="020B0703020202090204" pitchFamily="34" charset="0"/>
              </a:rPr>
              <a:t>at</a:t>
            </a:r>
            <a:r>
              <a:rPr lang="it-IT" sz="1000" b="0" i="0" u="none" strike="noStrike">
                <a:solidFill>
                  <a:srgbClr val="404040"/>
                </a:solidFill>
                <a:effectLst/>
                <a:latin typeface="Trebuchet MS" panose="020B0703020202090204" pitchFamily="34" charset="0"/>
              </a:rPr>
              <a:t> </a:t>
            </a:r>
            <a:r>
              <a:rPr lang="it-IT" sz="1000" b="0" i="0" u="none" strike="noStrike" err="1">
                <a:solidFill>
                  <a:srgbClr val="404040"/>
                </a:solidFill>
                <a:effectLst/>
                <a:latin typeface="Trebuchet MS" panose="020B0703020202090204" pitchFamily="34" charset="0"/>
              </a:rPr>
              <a:t>least</a:t>
            </a:r>
            <a:r>
              <a:rPr lang="it-IT" sz="1000" b="0" i="0" u="none" strike="noStrike">
                <a:solidFill>
                  <a:srgbClr val="404040"/>
                </a:solidFill>
                <a:effectLst/>
                <a:latin typeface="Trebuchet MS" panose="020B0703020202090204" pitchFamily="34" charset="0"/>
              </a:rPr>
              <a:t> </a:t>
            </a:r>
            <a:r>
              <a:rPr lang="it-IT" sz="1000" b="0" i="0" u="none" strike="noStrike" err="1">
                <a:solidFill>
                  <a:srgbClr val="404040"/>
                </a:solidFill>
                <a:effectLst/>
                <a:latin typeface="Trebuchet MS" panose="020B0703020202090204" pitchFamily="34" charset="0"/>
              </a:rPr>
              <a:t>roll_percent</a:t>
            </a:r>
            <a:r>
              <a:rPr lang="it-IT" sz="1000" b="0" i="0" u="none" strike="noStrike">
                <a:solidFill>
                  <a:srgbClr val="404040"/>
                </a:solidFill>
                <a:effectLst/>
                <a:latin typeface="Trebuchet MS" panose="020B0703020202090204" pitchFamily="34" charset="0"/>
              </a:rPr>
              <a:t> (0.85) of the energy of the </a:t>
            </a:r>
            <a:r>
              <a:rPr lang="it-IT" sz="1000" b="0" i="0" u="none" strike="noStrike" err="1">
                <a:solidFill>
                  <a:srgbClr val="404040"/>
                </a:solidFill>
                <a:effectLst/>
                <a:latin typeface="Trebuchet MS" panose="020B0703020202090204" pitchFamily="34" charset="0"/>
              </a:rPr>
              <a:t>spectrum</a:t>
            </a:r>
            <a:r>
              <a:rPr lang="it-IT" sz="1000" b="0" i="0" u="none" strike="noStrike">
                <a:solidFill>
                  <a:srgbClr val="404040"/>
                </a:solidFill>
                <a:effectLst/>
                <a:latin typeface="Trebuchet MS" panose="020B0703020202090204" pitchFamily="34" charset="0"/>
              </a:rPr>
              <a:t> in </a:t>
            </a:r>
            <a:r>
              <a:rPr lang="it-IT" sz="1000" b="0" i="0" u="none" strike="noStrike" err="1">
                <a:solidFill>
                  <a:srgbClr val="404040"/>
                </a:solidFill>
                <a:effectLst/>
                <a:latin typeface="Trebuchet MS" panose="020B0703020202090204" pitchFamily="34" charset="0"/>
              </a:rPr>
              <a:t>this</a:t>
            </a:r>
            <a:r>
              <a:rPr lang="it-IT" sz="1000" b="0" i="0" u="none" strike="noStrike">
                <a:solidFill>
                  <a:srgbClr val="404040"/>
                </a:solidFill>
                <a:effectLst/>
                <a:latin typeface="Trebuchet MS" panose="020B0703020202090204" pitchFamily="34" charset="0"/>
              </a:rPr>
              <a:t> frame </a:t>
            </a:r>
            <a:r>
              <a:rPr lang="it-IT" sz="1000" b="0" i="0" u="none" strike="noStrike" err="1">
                <a:solidFill>
                  <a:srgbClr val="404040"/>
                </a:solidFill>
                <a:effectLst/>
                <a:latin typeface="Trebuchet MS" panose="020B0703020202090204" pitchFamily="34" charset="0"/>
              </a:rPr>
              <a:t>is</a:t>
            </a:r>
            <a:r>
              <a:rPr lang="it-IT" sz="1000" b="0" i="0" u="none" strike="noStrike">
                <a:solidFill>
                  <a:srgbClr val="404040"/>
                </a:solidFill>
                <a:effectLst/>
                <a:latin typeface="Trebuchet MS" panose="020B0703020202090204" pitchFamily="34" charset="0"/>
              </a:rPr>
              <a:t> </a:t>
            </a:r>
            <a:r>
              <a:rPr lang="it-IT" sz="1000" b="0" i="0" u="none" strike="noStrike" err="1">
                <a:solidFill>
                  <a:srgbClr val="404040"/>
                </a:solidFill>
                <a:effectLst/>
                <a:latin typeface="Trebuchet MS" panose="020B0703020202090204" pitchFamily="34" charset="0"/>
              </a:rPr>
              <a:t>contained</a:t>
            </a:r>
            <a:r>
              <a:rPr lang="it-IT" sz="1000" b="0" i="0" u="none" strike="noStrike">
                <a:solidFill>
                  <a:srgbClr val="404040"/>
                </a:solidFill>
                <a:effectLst/>
                <a:latin typeface="Trebuchet MS" panose="020B0703020202090204" pitchFamily="34" charset="0"/>
              </a:rPr>
              <a:t> in </a:t>
            </a:r>
            <a:r>
              <a:rPr lang="it-IT" sz="1000" b="0" i="0" u="none" strike="noStrike" err="1">
                <a:solidFill>
                  <a:srgbClr val="404040"/>
                </a:solidFill>
                <a:effectLst/>
                <a:latin typeface="Trebuchet MS" panose="020B0703020202090204" pitchFamily="34" charset="0"/>
              </a:rPr>
              <a:t>this</a:t>
            </a:r>
            <a:r>
              <a:rPr lang="it-IT" sz="1000" b="0" i="0" u="none" strike="noStrike">
                <a:solidFill>
                  <a:srgbClr val="404040"/>
                </a:solidFill>
                <a:effectLst/>
                <a:latin typeface="Trebuchet MS" panose="020B0703020202090204" pitchFamily="34" charset="0"/>
              </a:rPr>
              <a:t> bin and the </a:t>
            </a:r>
            <a:r>
              <a:rPr lang="it-IT" sz="1000" b="0" i="0" u="none" strike="noStrike" err="1">
                <a:solidFill>
                  <a:srgbClr val="404040"/>
                </a:solidFill>
                <a:effectLst/>
                <a:latin typeface="Trebuchet MS" panose="020B0703020202090204" pitchFamily="34" charset="0"/>
              </a:rPr>
              <a:t>bins</a:t>
            </a:r>
            <a:r>
              <a:rPr lang="it-IT" sz="1000" b="0" i="0" u="none" strike="noStrike">
                <a:solidFill>
                  <a:srgbClr val="404040"/>
                </a:solidFill>
                <a:effectLst/>
                <a:latin typeface="Trebuchet MS" panose="020B0703020202090204" pitchFamily="34" charset="0"/>
              </a:rPr>
              <a:t> </a:t>
            </a:r>
            <a:r>
              <a:rPr lang="it-IT" sz="1000" b="0" i="0" u="none" strike="noStrike" err="1">
                <a:solidFill>
                  <a:srgbClr val="404040"/>
                </a:solidFill>
                <a:effectLst/>
                <a:latin typeface="Trebuchet MS" panose="020B0703020202090204" pitchFamily="34" charset="0"/>
              </a:rPr>
              <a:t>below</a:t>
            </a:r>
            <a:r>
              <a:rPr lang="it-IT" sz="1000" b="0" i="0" u="none" strike="noStrike">
                <a:solidFill>
                  <a:srgbClr val="404040"/>
                </a:solidFill>
                <a:effectLst/>
                <a:latin typeface="Trebuchet MS" panose="020B0703020202090204" pitchFamily="34" charset="0"/>
              </a:rPr>
              <a:t>.</a:t>
            </a:r>
            <a:endParaRPr lang="en-US" sz="1000" b="0" spc="-20">
              <a:latin typeface="Trebuchet MS" panose="020B0703020202090204" pitchFamily="34" charset="0"/>
              <a:cs typeface="Trebuchet MS"/>
            </a:endParaRPr>
          </a:p>
        </p:txBody>
      </p:sp>
      <mc:AlternateContent xmlns:mc="http://schemas.openxmlformats.org/markup-compatibility/2006" xmlns:a14="http://schemas.microsoft.com/office/drawing/2010/main">
        <mc:Choice Requires="a14">
          <p:sp>
            <p:nvSpPr>
              <p:cNvPr id="29" name="object 6">
                <a:extLst>
                  <a:ext uri="{FF2B5EF4-FFF2-40B4-BE49-F238E27FC236}">
                    <a16:creationId xmlns:a16="http://schemas.microsoft.com/office/drawing/2014/main" id="{C473BA1F-8069-E060-580B-24BE2F63714B}"/>
                  </a:ext>
                </a:extLst>
              </p:cNvPr>
              <p:cNvSpPr txBox="1"/>
              <p:nvPr/>
            </p:nvSpPr>
            <p:spPr>
              <a:xfrm>
                <a:off x="2891069" y="1094379"/>
                <a:ext cx="2560789" cy="444930"/>
              </a:xfrm>
              <a:prstGeom prst="rect">
                <a:avLst/>
              </a:prstGeom>
            </p:spPr>
            <p:txBody>
              <a:bodyPr vert="horz" wrap="square" lIns="0" tIns="12065" rIns="0" bIns="0" rtlCol="0">
                <a:spAutoFit/>
              </a:bodyPr>
              <a:lstStyle/>
              <a:p>
                <a:pPr marL="12700">
                  <a:lnSpc>
                    <a:spcPct val="100000"/>
                  </a:lnSpc>
                  <a:spcBef>
                    <a:spcPts val="95"/>
                  </a:spcBef>
                </a:pPr>
                <a14:m>
                  <m:oMathPara xmlns:m="http://schemas.openxmlformats.org/officeDocument/2006/math">
                    <m:oMathParaPr>
                      <m:jc m:val="centerGroup"/>
                    </m:oMathParaPr>
                    <m:oMath xmlns:m="http://schemas.openxmlformats.org/officeDocument/2006/math">
                      <m:r>
                        <a:rPr lang="en-US" sz="1000" b="0" i="1" spc="-20" smtClean="0">
                          <a:latin typeface="Cambria Math" panose="02040503050406030204" pitchFamily="18" charset="0"/>
                          <a:cs typeface="Trebuchet MS"/>
                        </a:rPr>
                        <m:t>𝑧𝑐𝑟</m:t>
                      </m:r>
                      <m:r>
                        <a:rPr lang="en-US" sz="1000" b="0" i="1" spc="-20" smtClean="0">
                          <a:latin typeface="Cambria Math" panose="02040503050406030204" pitchFamily="18" charset="0"/>
                          <a:cs typeface="Trebuchet MS"/>
                        </a:rPr>
                        <m:t>= </m:t>
                      </m:r>
                      <m:f>
                        <m:fPr>
                          <m:ctrlPr>
                            <a:rPr lang="en-US" sz="1000" b="0" i="1" spc="-20" smtClean="0">
                              <a:latin typeface="Cambria Math" panose="02040503050406030204" pitchFamily="18" charset="0"/>
                            </a:rPr>
                          </m:ctrlPr>
                        </m:fPr>
                        <m:num>
                          <m:r>
                            <a:rPr lang="en-US" sz="1000" b="0" i="1" spc="-20" smtClean="0">
                              <a:latin typeface="Cambria Math" panose="02040503050406030204" pitchFamily="18" charset="0"/>
                            </a:rPr>
                            <m:t>1</m:t>
                          </m:r>
                        </m:num>
                        <m:den>
                          <m:r>
                            <a:rPr lang="en-US" sz="1000" b="0" i="1" spc="-20" smtClean="0">
                              <a:latin typeface="Cambria Math" panose="02040503050406030204" pitchFamily="18" charset="0"/>
                            </a:rPr>
                            <m:t>𝑇</m:t>
                          </m:r>
                          <m:r>
                            <a:rPr lang="en-US" sz="1000" b="0" i="1" spc="-20" smtClean="0">
                              <a:latin typeface="Cambria Math" panose="02040503050406030204" pitchFamily="18" charset="0"/>
                            </a:rPr>
                            <m:t>−1</m:t>
                          </m:r>
                        </m:den>
                      </m:f>
                      <m:nary>
                        <m:naryPr>
                          <m:chr m:val="∑"/>
                          <m:ctrlPr>
                            <a:rPr lang="en-US" sz="1000" b="0" i="1" spc="-20" smtClean="0">
                              <a:latin typeface="Cambria Math" panose="02040503050406030204" pitchFamily="18" charset="0"/>
                            </a:rPr>
                          </m:ctrlPr>
                        </m:naryPr>
                        <m:sub>
                          <m:r>
                            <m:rPr>
                              <m:brk m:alnAt="23"/>
                            </m:rPr>
                            <a:rPr lang="en-US" sz="1000" b="0" i="1" spc="-20" smtClean="0">
                              <a:latin typeface="Cambria Math" panose="02040503050406030204" pitchFamily="18" charset="0"/>
                            </a:rPr>
                            <m:t>𝑡</m:t>
                          </m:r>
                          <m:r>
                            <a:rPr lang="en-US" sz="1000" b="0" i="1" spc="-20" smtClean="0">
                              <a:latin typeface="Cambria Math" panose="02040503050406030204" pitchFamily="18" charset="0"/>
                            </a:rPr>
                            <m:t>=1</m:t>
                          </m:r>
                        </m:sub>
                        <m:sup>
                          <m:r>
                            <a:rPr lang="en-US" sz="1000" b="0" i="1" spc="-20" smtClean="0">
                              <a:latin typeface="Cambria Math" panose="02040503050406030204" pitchFamily="18" charset="0"/>
                            </a:rPr>
                            <m:t>𝑇</m:t>
                          </m:r>
                          <m:r>
                            <a:rPr lang="en-US" sz="1000" b="0" i="1" spc="-20" smtClean="0">
                              <a:latin typeface="Cambria Math" panose="02040503050406030204" pitchFamily="18" charset="0"/>
                            </a:rPr>
                            <m:t>−1</m:t>
                          </m:r>
                        </m:sup>
                        <m:e>
                          <m:r>
                            <a:rPr lang="en-US" sz="1000" b="0" i="1" spc="-20" smtClean="0">
                              <a:latin typeface="Cambria Math" panose="02040503050406030204" pitchFamily="18" charset="0"/>
                            </a:rPr>
                            <m:t>|</m:t>
                          </m:r>
                          <m:func>
                            <m:funcPr>
                              <m:ctrlPr>
                                <a:rPr lang="en-US" sz="1000" b="0" i="1" spc="-20" smtClean="0">
                                  <a:latin typeface="Cambria Math" panose="02040503050406030204" pitchFamily="18" charset="0"/>
                                </a:rPr>
                              </m:ctrlPr>
                            </m:funcPr>
                            <m:fName>
                              <m:r>
                                <m:rPr>
                                  <m:sty m:val="p"/>
                                </m:rPr>
                                <a:rPr lang="en-US" sz="1000" b="0" i="0" spc="-20" smtClean="0">
                                  <a:latin typeface="Cambria Math" panose="02040503050406030204" pitchFamily="18" charset="0"/>
                                </a:rPr>
                                <m:t>sign</m:t>
                              </m:r>
                            </m:fName>
                            <m:e>
                              <m:d>
                                <m:dPr>
                                  <m:begChr m:val="["/>
                                  <m:endChr m:val="]"/>
                                  <m:ctrlPr>
                                    <a:rPr lang="en-US" sz="1000" b="0" i="1" spc="-20" smtClean="0">
                                      <a:latin typeface="Cambria Math" panose="02040503050406030204" pitchFamily="18" charset="0"/>
                                    </a:rPr>
                                  </m:ctrlPr>
                                </m:dPr>
                                <m:e>
                                  <m:sSub>
                                    <m:sSubPr>
                                      <m:ctrlPr>
                                        <a:rPr lang="en-US" sz="1000" b="0" i="1" spc="-20" smtClean="0">
                                          <a:latin typeface="Cambria Math" panose="02040503050406030204" pitchFamily="18" charset="0"/>
                                        </a:rPr>
                                      </m:ctrlPr>
                                    </m:sSubPr>
                                    <m:e>
                                      <m:r>
                                        <a:rPr lang="en-US" sz="1000" b="0" i="1" spc="-20" smtClean="0">
                                          <a:latin typeface="Cambria Math" panose="02040503050406030204" pitchFamily="18" charset="0"/>
                                        </a:rPr>
                                        <m:t>𝑥</m:t>
                                      </m:r>
                                    </m:e>
                                    <m:sub>
                                      <m:r>
                                        <a:rPr lang="en-US" sz="1000" b="0" i="1" spc="-20" smtClean="0">
                                          <a:latin typeface="Cambria Math" panose="02040503050406030204" pitchFamily="18" charset="0"/>
                                        </a:rPr>
                                        <m:t>𝑖</m:t>
                                      </m:r>
                                    </m:sub>
                                  </m:sSub>
                                  <m:d>
                                    <m:dPr>
                                      <m:ctrlPr>
                                        <a:rPr lang="en-US" sz="1000" b="0" i="1" spc="-20" smtClean="0">
                                          <a:latin typeface="Cambria Math" panose="02040503050406030204" pitchFamily="18" charset="0"/>
                                        </a:rPr>
                                      </m:ctrlPr>
                                    </m:dPr>
                                    <m:e>
                                      <m:r>
                                        <a:rPr lang="en-US" sz="1000" b="0" i="1" spc="-20" smtClean="0">
                                          <a:latin typeface="Cambria Math" panose="02040503050406030204" pitchFamily="18" charset="0"/>
                                        </a:rPr>
                                        <m:t>𝑛</m:t>
                                      </m:r>
                                    </m:e>
                                  </m:d>
                                </m:e>
                              </m:d>
                            </m:e>
                          </m:func>
                          <m:r>
                            <a:rPr lang="en-US" sz="1000" b="0" i="1" spc="-20" smtClean="0">
                              <a:latin typeface="Cambria Math" panose="02040503050406030204" pitchFamily="18" charset="0"/>
                            </a:rPr>
                            <m:t>−</m:t>
                          </m:r>
                          <m:func>
                            <m:funcPr>
                              <m:ctrlPr>
                                <a:rPr lang="en-US" sz="1000" i="1" spc="-20">
                                  <a:latin typeface="Cambria Math" panose="02040503050406030204" pitchFamily="18" charset="0"/>
                                </a:rPr>
                              </m:ctrlPr>
                            </m:funcPr>
                            <m:fName>
                              <m:r>
                                <m:rPr>
                                  <m:sty m:val="p"/>
                                </m:rPr>
                                <a:rPr lang="en-US" sz="1000" spc="-20">
                                  <a:latin typeface="Cambria Math" panose="02040503050406030204" pitchFamily="18" charset="0"/>
                                </a:rPr>
                                <m:t>s</m:t>
                              </m:r>
                              <m:r>
                                <m:rPr>
                                  <m:sty m:val="p"/>
                                </m:rPr>
                                <a:rPr lang="en-US" sz="1000" b="0" i="0" spc="-20" smtClean="0">
                                  <a:latin typeface="Cambria Math" panose="02040503050406030204" pitchFamily="18" charset="0"/>
                                </a:rPr>
                                <m:t>i</m:t>
                              </m:r>
                              <m:r>
                                <m:rPr>
                                  <m:sty m:val="p"/>
                                </m:rPr>
                                <a:rPr lang="en-US" sz="1000" spc="-20">
                                  <a:latin typeface="Cambria Math" panose="02040503050406030204" pitchFamily="18" charset="0"/>
                                </a:rPr>
                                <m:t>gn</m:t>
                              </m:r>
                            </m:fName>
                            <m:e>
                              <m:d>
                                <m:dPr>
                                  <m:begChr m:val="["/>
                                  <m:endChr m:val="]"/>
                                  <m:ctrlPr>
                                    <a:rPr lang="en-US" sz="1000" i="1" spc="-20">
                                      <a:latin typeface="Cambria Math" panose="02040503050406030204" pitchFamily="18" charset="0"/>
                                    </a:rPr>
                                  </m:ctrlPr>
                                </m:dPr>
                                <m:e>
                                  <m:sSub>
                                    <m:sSubPr>
                                      <m:ctrlPr>
                                        <a:rPr lang="en-US" sz="1000" i="1" spc="-20">
                                          <a:latin typeface="Cambria Math" panose="02040503050406030204" pitchFamily="18" charset="0"/>
                                        </a:rPr>
                                      </m:ctrlPr>
                                    </m:sSubPr>
                                    <m:e>
                                      <m:r>
                                        <a:rPr lang="en-US" sz="1000" i="1" spc="-20">
                                          <a:latin typeface="Cambria Math" panose="02040503050406030204" pitchFamily="18" charset="0"/>
                                        </a:rPr>
                                        <m:t>𝑥</m:t>
                                      </m:r>
                                    </m:e>
                                    <m:sub>
                                      <m:r>
                                        <a:rPr lang="en-US" sz="1000" i="1" spc="-20">
                                          <a:latin typeface="Cambria Math" panose="02040503050406030204" pitchFamily="18" charset="0"/>
                                        </a:rPr>
                                        <m:t>𝑖</m:t>
                                      </m:r>
                                    </m:sub>
                                  </m:sSub>
                                  <m:d>
                                    <m:dPr>
                                      <m:ctrlPr>
                                        <a:rPr lang="en-US" sz="1000" i="1" spc="-20">
                                          <a:latin typeface="Cambria Math" panose="02040503050406030204" pitchFamily="18" charset="0"/>
                                        </a:rPr>
                                      </m:ctrlPr>
                                    </m:dPr>
                                    <m:e>
                                      <m:r>
                                        <a:rPr lang="en-US" sz="1000" i="1" spc="-20">
                                          <a:latin typeface="Cambria Math" panose="02040503050406030204" pitchFamily="18" charset="0"/>
                                        </a:rPr>
                                        <m:t>𝑛</m:t>
                                      </m:r>
                                      <m:r>
                                        <a:rPr lang="en-US" sz="1000" b="0" i="1" spc="-20" smtClean="0">
                                          <a:latin typeface="Cambria Math" panose="02040503050406030204" pitchFamily="18" charset="0"/>
                                        </a:rPr>
                                        <m:t>−1</m:t>
                                      </m:r>
                                    </m:e>
                                  </m:d>
                                </m:e>
                              </m:d>
                              <m:r>
                                <a:rPr lang="en-US" sz="1000" b="0" i="1" spc="-20" smtClean="0">
                                  <a:latin typeface="Cambria Math" panose="02040503050406030204" pitchFamily="18" charset="0"/>
                                </a:rPr>
                                <m:t>|</m:t>
                              </m:r>
                            </m:e>
                          </m:func>
                        </m:e>
                      </m:nary>
                    </m:oMath>
                  </m:oMathPara>
                </a14:m>
                <a:endParaRPr lang="en-US" sz="1000" spc="-20" dirty="0">
                  <a:latin typeface="Trebuchet MS" panose="020B0703020202090204" pitchFamily="34" charset="0"/>
                  <a:cs typeface="Trebuchet MS"/>
                </a:endParaRPr>
              </a:p>
            </p:txBody>
          </p:sp>
        </mc:Choice>
        <mc:Fallback xmlns="">
          <p:sp>
            <p:nvSpPr>
              <p:cNvPr id="29" name="object 6">
                <a:extLst>
                  <a:ext uri="{FF2B5EF4-FFF2-40B4-BE49-F238E27FC236}">
                    <a16:creationId xmlns:a16="http://schemas.microsoft.com/office/drawing/2014/main" id="{C473BA1F-8069-E060-580B-24BE2F63714B}"/>
                  </a:ext>
                </a:extLst>
              </p:cNvPr>
              <p:cNvSpPr txBox="1">
                <a:spLocks noRot="1" noChangeAspect="1" noMove="1" noResize="1" noEditPoints="1" noAdjustHandles="1" noChangeArrowheads="1" noChangeShapeType="1" noTextEdit="1"/>
              </p:cNvSpPr>
              <p:nvPr/>
            </p:nvSpPr>
            <p:spPr>
              <a:xfrm>
                <a:off x="2891069" y="1094379"/>
                <a:ext cx="2560789" cy="444930"/>
              </a:xfrm>
              <a:prstGeom prst="rect">
                <a:avLst/>
              </a:prstGeom>
              <a:blipFill>
                <a:blip r:embed="rId4"/>
                <a:stretch>
                  <a:fillRect l="-493" t="-105556" r="-985" b="-169444"/>
                </a:stretch>
              </a:blipFill>
            </p:spPr>
            <p:txBody>
              <a:bodyPr/>
              <a:lstStyle/>
              <a:p>
                <a:r>
                  <a:rPr lang="en-US">
                    <a:noFill/>
                  </a:rPr>
                  <a:t> </a:t>
                </a:r>
              </a:p>
            </p:txBody>
          </p:sp>
        </mc:Fallback>
      </mc:AlternateContent>
      <p:sp>
        <p:nvSpPr>
          <p:cNvPr id="3" name="object 14">
            <a:extLst>
              <a:ext uri="{FF2B5EF4-FFF2-40B4-BE49-F238E27FC236}">
                <a16:creationId xmlns:a16="http://schemas.microsoft.com/office/drawing/2014/main" id="{A066921B-C0D4-9430-D033-C11F02A2B4B8}"/>
              </a:ext>
            </a:extLst>
          </p:cNvPr>
          <p:cNvSpPr txBox="1">
            <a:spLocks/>
          </p:cNvSpPr>
          <p:nvPr/>
        </p:nvSpPr>
        <p:spPr>
          <a:xfrm>
            <a:off x="1956819" y="3107119"/>
            <a:ext cx="1954486" cy="116699"/>
          </a:xfrm>
          <a:prstGeom prst="rect">
            <a:avLst/>
          </a:prstGeom>
        </p:spPr>
        <p:txBody>
          <a:bodyPr vert="horz" wrap="square" lIns="0" tIns="24130" rIns="0" bIns="0" rtlCol="0">
            <a:spAutoFit/>
          </a:bodyPr>
          <a:lstStyle>
            <a:defPPr>
              <a:defRPr lang="it-IT"/>
            </a:defPPr>
            <a:lvl1pPr marL="0" algn="l" defTabSz="914400" rtl="0" eaLnBrk="1" latinLnBrk="0" hangingPunct="1">
              <a:defRPr sz="600" b="0" i="0" kern="1200">
                <a:solidFill>
                  <a:srgbClr val="838386"/>
                </a:solidFill>
                <a:latin typeface="Tahoma"/>
                <a:ea typeface="+mn-ea"/>
                <a:cs typeface="Tahom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90"/>
              </a:spcBef>
            </a:pPr>
            <a:r>
              <a:rPr lang="en-US" spc="35"/>
              <a:t>Digital Signal and Image Management</a:t>
            </a:r>
            <a:endParaRPr lang="en-US"/>
          </a:p>
        </p:txBody>
      </p:sp>
    </p:spTree>
    <p:extLst>
      <p:ext uri="{BB962C8B-B14F-4D97-AF65-F5344CB8AC3E}">
        <p14:creationId xmlns:p14="http://schemas.microsoft.com/office/powerpoint/2010/main" val="2092994814"/>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7319</TotalTime>
  <Words>2772</Words>
  <Application>Microsoft Macintosh PowerPoint</Application>
  <PresentationFormat>Personalizzato</PresentationFormat>
  <Paragraphs>480</Paragraphs>
  <Slides>35</Slides>
  <Notes>10</Notes>
  <HiddenSlides>4</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35</vt:i4>
      </vt:variant>
    </vt:vector>
  </HeadingPairs>
  <TitlesOfParts>
    <vt:vector size="44" baseType="lpstr">
      <vt:lpstr>Font di sistema regolare</vt:lpstr>
      <vt:lpstr>Arial</vt:lpstr>
      <vt:lpstr>Calibri</vt:lpstr>
      <vt:lpstr>Cambria Math</vt:lpstr>
      <vt:lpstr>Lato</vt:lpstr>
      <vt:lpstr>Tahoma</vt:lpstr>
      <vt:lpstr>Times New Roman</vt:lpstr>
      <vt:lpstr>Trebuchet MS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Thanks for the attention! Questions?</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Beamer for SYSU - Sub-Title</dc:title>
  <dc:creator>Tianyu Qi</dc:creator>
  <cp:lastModifiedBy>v.haardt@campus.unimib.it</cp:lastModifiedBy>
  <cp:revision>33</cp:revision>
  <dcterms:created xsi:type="dcterms:W3CDTF">2024-01-26T16:58:29Z</dcterms:created>
  <dcterms:modified xsi:type="dcterms:W3CDTF">2024-02-19T19:01:21Z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2024-01-19T00:00:00Z</vt:filetime>
  </property>
  <property fmtid="{D5CDD505-2E9C-101B-9397-08002B2CF9AE}" pid="3" name="Creator">
    <vt:lpwstr>LaTeX with Beamer class</vt:lpwstr>
  </property>
  <property fmtid="{D5CDD505-2E9C-101B-9397-08002B2CF9AE}" pid="4" name="LastSaved">
    <vt:filetime>2024-01-19T00:00:00Z</vt:filetime>
  </property>
</Properties>
</file>